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7" r:id="rId3"/>
    <p:sldId id="260" r:id="rId4"/>
    <p:sldId id="261" r:id="rId5"/>
    <p:sldId id="258" r:id="rId6"/>
    <p:sldId id="268" r:id="rId7"/>
    <p:sldId id="263" r:id="rId8"/>
    <p:sldId id="270" r:id="rId9"/>
    <p:sldId id="269" r:id="rId10"/>
    <p:sldId id="262" r:id="rId11"/>
    <p:sldId id="281" r:id="rId12"/>
    <p:sldId id="284" r:id="rId13"/>
    <p:sldId id="264" r:id="rId14"/>
    <p:sldId id="265" r:id="rId15"/>
    <p:sldId id="285" r:id="rId16"/>
    <p:sldId id="286" r:id="rId17"/>
    <p:sldId id="267" r:id="rId18"/>
    <p:sldId id="271" r:id="rId19"/>
    <p:sldId id="272" r:id="rId20"/>
    <p:sldId id="273" r:id="rId21"/>
    <p:sldId id="274" r:id="rId22"/>
    <p:sldId id="275" r:id="rId23"/>
    <p:sldId id="277" r:id="rId24"/>
    <p:sldId id="287" r:id="rId25"/>
    <p:sldId id="276" r:id="rId26"/>
    <p:sldId id="288" r:id="rId27"/>
    <p:sldId id="279" r:id="rId28"/>
    <p:sldId id="280" r:id="rId29"/>
    <p:sldId id="283" r:id="rId30"/>
    <p:sldId id="282" r:id="rId31"/>
    <p:sldId id="289"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3" autoAdjust="0"/>
    <p:restoredTop sz="94660"/>
  </p:normalViewPr>
  <p:slideViewPr>
    <p:cSldViewPr snapToGrid="0">
      <p:cViewPr varScale="1">
        <p:scale>
          <a:sx n="96" d="100"/>
          <a:sy n="96" d="100"/>
        </p:scale>
        <p:origin x="1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171D243-E95C-4BBC-B4C6-07668D11EAA7}" type="datetimeFigureOut">
              <a:rPr lang="en-GB" smtClean="0"/>
              <a:t>02/01/2020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6C5AE4-EFDF-4514-9020-EC43B8BC7D02}" type="slidenum">
              <a:rPr lang="en-GB" smtClean="0"/>
              <a:t>‹#›</a:t>
            </a:fld>
            <a:endParaRPr lang="en-GB"/>
          </a:p>
        </p:txBody>
      </p:sp>
    </p:spTree>
    <p:extLst>
      <p:ext uri="{BB962C8B-B14F-4D97-AF65-F5344CB8AC3E}">
        <p14:creationId xmlns:p14="http://schemas.microsoft.com/office/powerpoint/2010/main" val="2438453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171D243-E95C-4BBC-B4C6-07668D11EAA7}" type="datetimeFigureOut">
              <a:rPr lang="en-GB" smtClean="0"/>
              <a:t>02/01/2020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6C5AE4-EFDF-4514-9020-EC43B8BC7D02}" type="slidenum">
              <a:rPr lang="en-GB" smtClean="0"/>
              <a:t>‹#›</a:t>
            </a:fld>
            <a:endParaRPr lang="en-GB"/>
          </a:p>
        </p:txBody>
      </p:sp>
    </p:spTree>
    <p:extLst>
      <p:ext uri="{BB962C8B-B14F-4D97-AF65-F5344CB8AC3E}">
        <p14:creationId xmlns:p14="http://schemas.microsoft.com/office/powerpoint/2010/main" val="1041908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171D243-E95C-4BBC-B4C6-07668D11EAA7}" type="datetimeFigureOut">
              <a:rPr lang="en-GB" smtClean="0"/>
              <a:t>02/01/2020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6C5AE4-EFDF-4514-9020-EC43B8BC7D02}" type="slidenum">
              <a:rPr lang="en-GB" smtClean="0"/>
              <a:t>‹#›</a:t>
            </a:fld>
            <a:endParaRPr lang="en-GB"/>
          </a:p>
        </p:txBody>
      </p:sp>
    </p:spTree>
    <p:extLst>
      <p:ext uri="{BB962C8B-B14F-4D97-AF65-F5344CB8AC3E}">
        <p14:creationId xmlns:p14="http://schemas.microsoft.com/office/powerpoint/2010/main" val="2176381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F1D0017-34CF-4FD4-BEA2-F5A9C1B8DBA5}" type="datetimeFigureOut">
              <a:rPr lang="en-GB" smtClean="0">
                <a:solidFill>
                  <a:prstClr val="black">
                    <a:tint val="75000"/>
                  </a:prstClr>
                </a:solidFill>
              </a:rPr>
              <a:pPr/>
              <a:t>02/01/2020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E2F1027-C862-43DD-9C0B-996761D87D9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639776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F1D0017-34CF-4FD4-BEA2-F5A9C1B8DBA5}" type="datetimeFigureOut">
              <a:rPr lang="en-GB" smtClean="0">
                <a:solidFill>
                  <a:prstClr val="black">
                    <a:tint val="75000"/>
                  </a:prstClr>
                </a:solidFill>
              </a:rPr>
              <a:pPr/>
              <a:t>02/01/2020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E2F1027-C862-43DD-9C0B-996761D87D9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7713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1D0017-34CF-4FD4-BEA2-F5A9C1B8DBA5}" type="datetimeFigureOut">
              <a:rPr lang="en-GB" smtClean="0">
                <a:solidFill>
                  <a:prstClr val="black">
                    <a:tint val="75000"/>
                  </a:prstClr>
                </a:solidFill>
              </a:rPr>
              <a:pPr/>
              <a:t>02/01/2020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E2F1027-C862-43DD-9C0B-996761D87D9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7552708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F1D0017-34CF-4FD4-BEA2-F5A9C1B8DBA5}" type="datetimeFigureOut">
              <a:rPr lang="en-GB" smtClean="0">
                <a:solidFill>
                  <a:prstClr val="black">
                    <a:tint val="75000"/>
                  </a:prstClr>
                </a:solidFill>
              </a:rPr>
              <a:pPr/>
              <a:t>02/01/2020</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E2F1027-C862-43DD-9C0B-996761D87D9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478821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F1D0017-34CF-4FD4-BEA2-F5A9C1B8DBA5}" type="datetimeFigureOut">
              <a:rPr lang="en-GB" smtClean="0">
                <a:solidFill>
                  <a:prstClr val="black">
                    <a:tint val="75000"/>
                  </a:prstClr>
                </a:solidFill>
              </a:rPr>
              <a:pPr/>
              <a:t>02/01/2020</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EE2F1027-C862-43DD-9C0B-996761D87D9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977786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F1D0017-34CF-4FD4-BEA2-F5A9C1B8DBA5}" type="datetimeFigureOut">
              <a:rPr lang="en-GB" smtClean="0">
                <a:solidFill>
                  <a:prstClr val="black">
                    <a:tint val="75000"/>
                  </a:prstClr>
                </a:solidFill>
              </a:rPr>
              <a:pPr/>
              <a:t>02/01/2020</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EE2F1027-C862-43DD-9C0B-996761D87D9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205920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1D0017-34CF-4FD4-BEA2-F5A9C1B8DBA5}" type="datetimeFigureOut">
              <a:rPr lang="en-GB" smtClean="0">
                <a:solidFill>
                  <a:prstClr val="black">
                    <a:tint val="75000"/>
                  </a:prstClr>
                </a:solidFill>
              </a:rPr>
              <a:pPr/>
              <a:t>02/01/2020</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EE2F1027-C862-43DD-9C0B-996761D87D9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520304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F1D0017-34CF-4FD4-BEA2-F5A9C1B8DBA5}" type="datetimeFigureOut">
              <a:rPr lang="en-GB" smtClean="0">
                <a:solidFill>
                  <a:prstClr val="black">
                    <a:tint val="75000"/>
                  </a:prstClr>
                </a:solidFill>
              </a:rPr>
              <a:pPr/>
              <a:t>02/01/2020</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E2F1027-C862-43DD-9C0B-996761D87D9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94020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171D243-E95C-4BBC-B4C6-07668D11EAA7}" type="datetimeFigureOut">
              <a:rPr lang="en-GB" smtClean="0"/>
              <a:t>02/01/2020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6C5AE4-EFDF-4514-9020-EC43B8BC7D02}" type="slidenum">
              <a:rPr lang="en-GB" smtClean="0"/>
              <a:t>‹#›</a:t>
            </a:fld>
            <a:endParaRPr lang="en-GB"/>
          </a:p>
        </p:txBody>
      </p:sp>
    </p:spTree>
    <p:extLst>
      <p:ext uri="{BB962C8B-B14F-4D97-AF65-F5344CB8AC3E}">
        <p14:creationId xmlns:p14="http://schemas.microsoft.com/office/powerpoint/2010/main" val="12698927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F1D0017-34CF-4FD4-BEA2-F5A9C1B8DBA5}" type="datetimeFigureOut">
              <a:rPr lang="en-GB" smtClean="0">
                <a:solidFill>
                  <a:prstClr val="black">
                    <a:tint val="75000"/>
                  </a:prstClr>
                </a:solidFill>
              </a:rPr>
              <a:pPr/>
              <a:t>02/01/2020</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E2F1027-C862-43DD-9C0B-996761D87D9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521806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F1D0017-34CF-4FD4-BEA2-F5A9C1B8DBA5}" type="datetimeFigureOut">
              <a:rPr lang="en-GB" smtClean="0">
                <a:solidFill>
                  <a:prstClr val="black">
                    <a:tint val="75000"/>
                  </a:prstClr>
                </a:solidFill>
              </a:rPr>
              <a:pPr/>
              <a:t>02/01/2020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E2F1027-C862-43DD-9C0B-996761D87D9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598721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F1D0017-34CF-4FD4-BEA2-F5A9C1B8DBA5}" type="datetimeFigureOut">
              <a:rPr lang="en-GB" smtClean="0">
                <a:solidFill>
                  <a:prstClr val="black">
                    <a:tint val="75000"/>
                  </a:prstClr>
                </a:solidFill>
              </a:rPr>
              <a:pPr/>
              <a:t>02/01/2020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E2F1027-C862-43DD-9C0B-996761D87D9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130510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71D243-E95C-4BBC-B4C6-07668D11EAA7}" type="datetimeFigureOut">
              <a:rPr lang="en-GB" smtClean="0"/>
              <a:t>02/01/2020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6C5AE4-EFDF-4514-9020-EC43B8BC7D02}" type="slidenum">
              <a:rPr lang="en-GB" smtClean="0"/>
              <a:t>‹#›</a:t>
            </a:fld>
            <a:endParaRPr lang="en-GB"/>
          </a:p>
        </p:txBody>
      </p:sp>
    </p:spTree>
    <p:extLst>
      <p:ext uri="{BB962C8B-B14F-4D97-AF65-F5344CB8AC3E}">
        <p14:creationId xmlns:p14="http://schemas.microsoft.com/office/powerpoint/2010/main" val="3457580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171D243-E95C-4BBC-B4C6-07668D11EAA7}" type="datetimeFigureOut">
              <a:rPr lang="en-GB" smtClean="0"/>
              <a:t>02/01/2020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6C5AE4-EFDF-4514-9020-EC43B8BC7D02}" type="slidenum">
              <a:rPr lang="en-GB" smtClean="0"/>
              <a:t>‹#›</a:t>
            </a:fld>
            <a:endParaRPr lang="en-GB"/>
          </a:p>
        </p:txBody>
      </p:sp>
    </p:spTree>
    <p:extLst>
      <p:ext uri="{BB962C8B-B14F-4D97-AF65-F5344CB8AC3E}">
        <p14:creationId xmlns:p14="http://schemas.microsoft.com/office/powerpoint/2010/main" val="987483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171D243-E95C-4BBC-B4C6-07668D11EAA7}" type="datetimeFigureOut">
              <a:rPr lang="en-GB" smtClean="0"/>
              <a:t>02/01/2020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E6C5AE4-EFDF-4514-9020-EC43B8BC7D02}" type="slidenum">
              <a:rPr lang="en-GB" smtClean="0"/>
              <a:t>‹#›</a:t>
            </a:fld>
            <a:endParaRPr lang="en-GB"/>
          </a:p>
        </p:txBody>
      </p:sp>
    </p:spTree>
    <p:extLst>
      <p:ext uri="{BB962C8B-B14F-4D97-AF65-F5344CB8AC3E}">
        <p14:creationId xmlns:p14="http://schemas.microsoft.com/office/powerpoint/2010/main" val="3270485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171D243-E95C-4BBC-B4C6-07668D11EAA7}" type="datetimeFigureOut">
              <a:rPr lang="en-GB" smtClean="0"/>
              <a:t>02/01/2020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E6C5AE4-EFDF-4514-9020-EC43B8BC7D02}" type="slidenum">
              <a:rPr lang="en-GB" smtClean="0"/>
              <a:t>‹#›</a:t>
            </a:fld>
            <a:endParaRPr lang="en-GB"/>
          </a:p>
        </p:txBody>
      </p:sp>
    </p:spTree>
    <p:extLst>
      <p:ext uri="{BB962C8B-B14F-4D97-AF65-F5344CB8AC3E}">
        <p14:creationId xmlns:p14="http://schemas.microsoft.com/office/powerpoint/2010/main" val="3135993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71D243-E95C-4BBC-B4C6-07668D11EAA7}" type="datetimeFigureOut">
              <a:rPr lang="en-GB" smtClean="0"/>
              <a:t>02/01/2020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E6C5AE4-EFDF-4514-9020-EC43B8BC7D02}" type="slidenum">
              <a:rPr lang="en-GB" smtClean="0"/>
              <a:t>‹#›</a:t>
            </a:fld>
            <a:endParaRPr lang="en-GB"/>
          </a:p>
        </p:txBody>
      </p:sp>
    </p:spTree>
    <p:extLst>
      <p:ext uri="{BB962C8B-B14F-4D97-AF65-F5344CB8AC3E}">
        <p14:creationId xmlns:p14="http://schemas.microsoft.com/office/powerpoint/2010/main" val="194399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71D243-E95C-4BBC-B4C6-07668D11EAA7}" type="datetimeFigureOut">
              <a:rPr lang="en-GB" smtClean="0"/>
              <a:t>02/01/2020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6C5AE4-EFDF-4514-9020-EC43B8BC7D02}" type="slidenum">
              <a:rPr lang="en-GB" smtClean="0"/>
              <a:t>‹#›</a:t>
            </a:fld>
            <a:endParaRPr lang="en-GB"/>
          </a:p>
        </p:txBody>
      </p:sp>
    </p:spTree>
    <p:extLst>
      <p:ext uri="{BB962C8B-B14F-4D97-AF65-F5344CB8AC3E}">
        <p14:creationId xmlns:p14="http://schemas.microsoft.com/office/powerpoint/2010/main" val="3934664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71D243-E95C-4BBC-B4C6-07668D11EAA7}" type="datetimeFigureOut">
              <a:rPr lang="en-GB" smtClean="0"/>
              <a:t>02/01/2020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6C5AE4-EFDF-4514-9020-EC43B8BC7D02}" type="slidenum">
              <a:rPr lang="en-GB" smtClean="0"/>
              <a:t>‹#›</a:t>
            </a:fld>
            <a:endParaRPr lang="en-GB"/>
          </a:p>
        </p:txBody>
      </p:sp>
    </p:spTree>
    <p:extLst>
      <p:ext uri="{BB962C8B-B14F-4D97-AF65-F5344CB8AC3E}">
        <p14:creationId xmlns:p14="http://schemas.microsoft.com/office/powerpoint/2010/main" val="1254203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71D243-E95C-4BBC-B4C6-07668D11EAA7}" type="datetimeFigureOut">
              <a:rPr lang="en-GB" smtClean="0"/>
              <a:t>02/01/2020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6C5AE4-EFDF-4514-9020-EC43B8BC7D02}" type="slidenum">
              <a:rPr lang="en-GB" smtClean="0"/>
              <a:t>‹#›</a:t>
            </a:fld>
            <a:endParaRPr lang="en-GB"/>
          </a:p>
        </p:txBody>
      </p:sp>
    </p:spTree>
    <p:extLst>
      <p:ext uri="{BB962C8B-B14F-4D97-AF65-F5344CB8AC3E}">
        <p14:creationId xmlns:p14="http://schemas.microsoft.com/office/powerpoint/2010/main" val="284276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1D0017-34CF-4FD4-BEA2-F5A9C1B8DBA5}" type="datetimeFigureOut">
              <a:rPr lang="en-GB" smtClean="0">
                <a:solidFill>
                  <a:prstClr val="black">
                    <a:tint val="75000"/>
                  </a:prstClr>
                </a:solidFill>
              </a:rPr>
              <a:pPr/>
              <a:t>02/01/2020</a:t>
            </a:fld>
            <a:endParaRPr lang="en-GB">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2F1027-C862-43DD-9C0B-996761D87D9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285001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afeguardingfirst.com/" TargetMode="External"/><Relationship Id="rId2" Type="http://schemas.openxmlformats.org/officeDocument/2006/relationships/hyperlink" Target="mailto:info@safeguardingfirst.com" TargetMode="Externa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safeguardingfirst.com/" TargetMode="External"/><Relationship Id="rId2" Type="http://schemas.openxmlformats.org/officeDocument/2006/relationships/hyperlink" Target="mailto:info@safeguardingfirst.com" TargetMode="Externa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Text Box 3"/>
          <p:cNvSpPr txBox="1">
            <a:spLocks noChangeArrowheads="1"/>
          </p:cNvSpPr>
          <p:nvPr/>
        </p:nvSpPr>
        <p:spPr bwMode="auto">
          <a:xfrm>
            <a:off x="2208363" y="3375025"/>
            <a:ext cx="7789652"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685800">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fontAlgn="base">
              <a:lnSpc>
                <a:spcPct val="100000"/>
              </a:lnSpc>
              <a:spcBef>
                <a:spcPct val="50000"/>
              </a:spcBef>
              <a:spcAft>
                <a:spcPct val="0"/>
              </a:spcAft>
              <a:buFontTx/>
              <a:buNone/>
            </a:pPr>
            <a:r>
              <a:rPr lang="en-GB" altLang="en-US" sz="2800" dirty="0">
                <a:solidFill>
                  <a:srgbClr val="000000"/>
                </a:solidFill>
                <a:latin typeface="Arial" panose="020B0604020202020204" pitchFamily="34" charset="0"/>
                <a:ea typeface="MS PGothic" panose="020B0600070205080204" pitchFamily="34" charset="-128"/>
                <a:cs typeface="Arial" panose="020B0604020202020204" pitchFamily="34" charset="0"/>
              </a:rPr>
              <a:t>Tel: 07711 443 463 </a:t>
            </a:r>
          </a:p>
          <a:p>
            <a:pPr algn="ctr" fontAlgn="base">
              <a:lnSpc>
                <a:spcPct val="100000"/>
              </a:lnSpc>
              <a:spcBef>
                <a:spcPct val="50000"/>
              </a:spcBef>
              <a:spcAft>
                <a:spcPct val="0"/>
              </a:spcAft>
              <a:buFontTx/>
              <a:buNone/>
            </a:pPr>
            <a:r>
              <a:rPr lang="en-GB" altLang="en-US" sz="2800" dirty="0">
                <a:solidFill>
                  <a:srgbClr val="000000"/>
                </a:solidFill>
                <a:latin typeface="Arial" panose="020B0604020202020204" pitchFamily="34" charset="0"/>
                <a:ea typeface="MS PGothic" panose="020B0600070205080204" pitchFamily="34" charset="-128"/>
                <a:cs typeface="Arial" panose="020B0604020202020204" pitchFamily="34" charset="0"/>
              </a:rPr>
              <a:t>E-mail: </a:t>
            </a:r>
            <a:r>
              <a:rPr lang="en-GB" altLang="en-US" sz="2800" dirty="0">
                <a:solidFill>
                  <a:srgbClr val="000000"/>
                </a:solidFill>
                <a:latin typeface="Arial" panose="020B0604020202020204" pitchFamily="34" charset="0"/>
                <a:ea typeface="MS PGothic" panose="020B0600070205080204" pitchFamily="34" charset="-128"/>
                <a:cs typeface="Arial" panose="020B0604020202020204" pitchFamily="34" charset="0"/>
                <a:hlinkClick r:id="rId2"/>
              </a:rPr>
              <a:t>info@safeguardingfirst.com</a:t>
            </a:r>
            <a:endParaRPr lang="en-GB" altLang="en-US" sz="2800" dirty="0">
              <a:solidFill>
                <a:srgbClr val="000000"/>
              </a:solidFill>
              <a:latin typeface="Arial" panose="020B0604020202020204" pitchFamily="34" charset="0"/>
              <a:ea typeface="MS PGothic" panose="020B0600070205080204" pitchFamily="34" charset="-128"/>
              <a:cs typeface="Arial" panose="020B0604020202020204" pitchFamily="34" charset="0"/>
            </a:endParaRPr>
          </a:p>
          <a:p>
            <a:pPr algn="ctr" fontAlgn="base">
              <a:lnSpc>
                <a:spcPct val="100000"/>
              </a:lnSpc>
              <a:spcBef>
                <a:spcPct val="50000"/>
              </a:spcBef>
              <a:spcAft>
                <a:spcPct val="0"/>
              </a:spcAft>
              <a:buFontTx/>
              <a:buNone/>
            </a:pPr>
            <a:r>
              <a:rPr lang="en-GB" altLang="en-US" sz="2800" dirty="0">
                <a:solidFill>
                  <a:srgbClr val="000000"/>
                </a:solidFill>
                <a:latin typeface="Arial" panose="020B0604020202020204" pitchFamily="34" charset="0"/>
                <a:ea typeface="MS PGothic" panose="020B0600070205080204" pitchFamily="34" charset="-128"/>
                <a:cs typeface="Arial" panose="020B0604020202020204" pitchFamily="34" charset="0"/>
              </a:rPr>
              <a:t>  Website </a:t>
            </a:r>
            <a:r>
              <a:rPr lang="en-GB" altLang="en-US" sz="2800" dirty="0">
                <a:solidFill>
                  <a:srgbClr val="000000"/>
                </a:solidFill>
                <a:latin typeface="Arial" panose="020B0604020202020204" pitchFamily="34" charset="0"/>
                <a:ea typeface="MS PGothic" panose="020B0600070205080204" pitchFamily="34" charset="-128"/>
                <a:cs typeface="Arial" panose="020B0604020202020204" pitchFamily="34" charset="0"/>
                <a:hlinkClick r:id="rId3"/>
              </a:rPr>
              <a:t>www.safeguardingfirst.com</a:t>
            </a:r>
            <a:endParaRPr lang="en-GB" altLang="en-US" sz="2800" dirty="0">
              <a:solidFill>
                <a:srgbClr val="000000"/>
              </a:solidFill>
              <a:latin typeface="Arial" panose="020B0604020202020204" pitchFamily="34" charset="0"/>
              <a:ea typeface="MS PGothic" panose="020B0600070205080204" pitchFamily="34" charset="-128"/>
              <a:cs typeface="Arial" panose="020B0604020202020204" pitchFamily="34" charset="0"/>
            </a:endParaRPr>
          </a:p>
        </p:txBody>
      </p:sp>
      <p:sp>
        <p:nvSpPr>
          <p:cNvPr id="2" name="TextBox 1">
            <a:extLst>
              <a:ext uri="{FF2B5EF4-FFF2-40B4-BE49-F238E27FC236}">
                <a16:creationId xmlns:a16="http://schemas.microsoft.com/office/drawing/2014/main" id="{4D9AF9F3-2917-4DB6-9099-EAB8E43CA8B1}"/>
              </a:ext>
            </a:extLst>
          </p:cNvPr>
          <p:cNvSpPr txBox="1"/>
          <p:nvPr/>
        </p:nvSpPr>
        <p:spPr>
          <a:xfrm>
            <a:off x="1524000" y="5492750"/>
            <a:ext cx="9144000" cy="738188"/>
          </a:xfrm>
          <a:prstGeom prst="rect">
            <a:avLst/>
          </a:prstGeom>
          <a:noFill/>
        </p:spPr>
        <p:txBody>
          <a:bodyPr>
            <a:spAutoFit/>
          </a:bodyPr>
          <a:lstStyle/>
          <a:p>
            <a:pPr algn="ctr" defTabSz="685800">
              <a:defRPr/>
            </a:pPr>
            <a:r>
              <a:rPr lang="en-GB" sz="1600" dirty="0">
                <a:solidFill>
                  <a:prstClr val="black"/>
                </a:solidFill>
                <a:latin typeface="Arial" panose="020B0604020202020204" pitchFamily="34" charset="0"/>
                <a:ea typeface="MS PGothic" panose="020B0600070205080204" pitchFamily="34" charset="-128"/>
                <a:cs typeface="Arial" panose="020B0604020202020204" pitchFamily="34" charset="0"/>
              </a:rPr>
              <a:t>Pam Gartland: Safeguarding First ‘App’ available from the App Store                 </a:t>
            </a:r>
          </a:p>
          <a:p>
            <a:pPr algn="ctr" defTabSz="685800">
              <a:defRPr/>
            </a:pPr>
            <a:endParaRPr lang="en-GB" sz="1000" dirty="0">
              <a:solidFill>
                <a:prstClr val="black"/>
              </a:solidFill>
              <a:latin typeface="Arial" panose="020B0604020202020204" pitchFamily="34" charset="0"/>
              <a:ea typeface="MS PGothic" panose="020B0600070205080204" pitchFamily="34" charset="-128"/>
              <a:cs typeface="Arial" panose="020B0604020202020204" pitchFamily="34" charset="0"/>
            </a:endParaRPr>
          </a:p>
          <a:p>
            <a:pPr algn="ctr" defTabSz="685800">
              <a:defRPr/>
            </a:pPr>
            <a:r>
              <a:rPr lang="en-GB" sz="1600" dirty="0">
                <a:solidFill>
                  <a:prstClr val="black"/>
                </a:solidFill>
                <a:latin typeface="Arial" panose="020B0604020202020204" pitchFamily="34" charset="0"/>
                <a:ea typeface="MS PGothic" panose="020B0600070205080204" pitchFamily="34" charset="-128"/>
                <a:cs typeface="Arial" panose="020B0604020202020204" pitchFamily="34" charset="0"/>
              </a:rPr>
              <a:t>find us on Twitter - @safeguarding1st           </a:t>
            </a:r>
          </a:p>
        </p:txBody>
      </p:sp>
      <p:pic>
        <p:nvPicPr>
          <p:cNvPr id="4506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35910" y="5861844"/>
            <a:ext cx="43815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5"/>
          <a:stretch>
            <a:fillRect/>
          </a:stretch>
        </p:blipFill>
        <p:spPr>
          <a:xfrm>
            <a:off x="3835910" y="957531"/>
            <a:ext cx="4419569" cy="1975450"/>
          </a:xfrm>
          <a:prstGeom prst="rect">
            <a:avLst/>
          </a:prstGeom>
        </p:spPr>
      </p:pic>
    </p:spTree>
    <p:extLst>
      <p:ext uri="{BB962C8B-B14F-4D97-AF65-F5344CB8AC3E}">
        <p14:creationId xmlns:p14="http://schemas.microsoft.com/office/powerpoint/2010/main" val="288661616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Tier 3 and 4- Ongoing concerns/observations</a:t>
            </a:r>
          </a:p>
        </p:txBody>
      </p:sp>
      <p:sp>
        <p:nvSpPr>
          <p:cNvPr id="3" name="Content Placeholder 2"/>
          <p:cNvSpPr>
            <a:spLocks noGrp="1"/>
          </p:cNvSpPr>
          <p:nvPr>
            <p:ph idx="1"/>
          </p:nvPr>
        </p:nvSpPr>
        <p:spPr>
          <a:xfrm>
            <a:off x="838200" y="1977887"/>
            <a:ext cx="10515600" cy="4199076"/>
          </a:xfrm>
        </p:spPr>
        <p:txBody>
          <a:bodyPr/>
          <a:lstStyle/>
          <a:p>
            <a:pPr>
              <a:lnSpc>
                <a:spcPct val="100000"/>
              </a:lnSpc>
            </a:pPr>
            <a:r>
              <a:rPr lang="en-GB" dirty="0">
                <a:latin typeface="Arial" panose="020B0604020202020204" pitchFamily="34" charset="0"/>
                <a:cs typeface="Arial" panose="020B0604020202020204" pitchFamily="34" charset="0"/>
              </a:rPr>
              <a:t>Review of child’s voice and parents.</a:t>
            </a:r>
          </a:p>
          <a:p>
            <a:pPr>
              <a:lnSpc>
                <a:spcPct val="100000"/>
              </a:lnSpc>
            </a:pPr>
            <a:r>
              <a:rPr lang="en-GB" dirty="0">
                <a:latin typeface="Arial" panose="020B0604020202020204" pitchFamily="34" charset="0"/>
                <a:cs typeface="Arial" panose="020B0604020202020204" pitchFamily="34" charset="0"/>
              </a:rPr>
              <a:t>Have clear and expected timescales for change been agreed?</a:t>
            </a:r>
          </a:p>
          <a:p>
            <a:pPr>
              <a:lnSpc>
                <a:spcPct val="100000"/>
              </a:lnSpc>
            </a:pPr>
            <a:r>
              <a:rPr lang="en-GB" dirty="0">
                <a:latin typeface="Arial" panose="020B0604020202020204" pitchFamily="34" charset="0"/>
                <a:cs typeface="Arial" panose="020B0604020202020204" pitchFamily="34" charset="0"/>
              </a:rPr>
              <a:t>Have parents agreed or consented to engage in services?</a:t>
            </a:r>
          </a:p>
          <a:p>
            <a:pPr>
              <a:lnSpc>
                <a:spcPct val="100000"/>
              </a:lnSpc>
            </a:pPr>
            <a:r>
              <a:rPr lang="en-GB" dirty="0">
                <a:latin typeface="Arial" panose="020B0604020202020204" pitchFamily="34" charset="0"/>
                <a:cs typeface="Arial" panose="020B0604020202020204" pitchFamily="34" charset="0"/>
              </a:rPr>
              <a:t>Have parents been informed that Safeguarding Referral is likely?</a:t>
            </a:r>
          </a:p>
        </p:txBody>
      </p:sp>
    </p:spTree>
    <p:extLst>
      <p:ext uri="{BB962C8B-B14F-4D97-AF65-F5344CB8AC3E}">
        <p14:creationId xmlns:p14="http://schemas.microsoft.com/office/powerpoint/2010/main" val="3766560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When can you deal with it?</a:t>
            </a:r>
          </a:p>
        </p:txBody>
      </p:sp>
      <p:sp>
        <p:nvSpPr>
          <p:cNvPr id="3" name="Content Placeholder 2"/>
          <p:cNvSpPr>
            <a:spLocks noGrp="1"/>
          </p:cNvSpPr>
          <p:nvPr>
            <p:ph idx="1"/>
          </p:nvPr>
        </p:nvSpPr>
        <p:spPr/>
        <p:txBody>
          <a:bodyPr/>
          <a:lstStyle/>
          <a:p>
            <a:pPr>
              <a:lnSpc>
                <a:spcPct val="100000"/>
              </a:lnSpc>
            </a:pPr>
            <a:r>
              <a:rPr lang="en-GB" dirty="0">
                <a:latin typeface="Arial" panose="020B0604020202020204" pitchFamily="34" charset="0"/>
                <a:cs typeface="Arial" panose="020B0604020202020204" pitchFamily="34" charset="0"/>
              </a:rPr>
              <a:t>When it can be easily resolved e.g. discussion, conversation, reporting.</a:t>
            </a:r>
          </a:p>
          <a:p>
            <a:pPr>
              <a:lnSpc>
                <a:spcPct val="100000"/>
              </a:lnSpc>
            </a:pPr>
            <a:r>
              <a:rPr lang="en-GB" dirty="0">
                <a:latin typeface="Arial" panose="020B0604020202020204" pitchFamily="34" charset="0"/>
                <a:cs typeface="Arial" panose="020B0604020202020204" pitchFamily="34" charset="0"/>
              </a:rPr>
              <a:t>When the first steps of resolving it are within your job role e.g. talking to child, recording, talking to parents, monitoring etc.</a:t>
            </a:r>
          </a:p>
          <a:p>
            <a:pPr>
              <a:lnSpc>
                <a:spcPct val="100000"/>
              </a:lnSpc>
            </a:pPr>
            <a:r>
              <a:rPr lang="en-GB" dirty="0">
                <a:latin typeface="Arial" panose="020B0604020202020204" pitchFamily="34" charset="0"/>
                <a:cs typeface="Arial" panose="020B0604020202020204" pitchFamily="34" charset="0"/>
              </a:rPr>
              <a:t>It is not a role for pastoral or behaviour if it is a classroom management issue.</a:t>
            </a:r>
          </a:p>
          <a:p>
            <a:pPr>
              <a:lnSpc>
                <a:spcPct val="100000"/>
              </a:lnSpc>
            </a:pPr>
            <a:r>
              <a:rPr lang="en-GB" dirty="0">
                <a:latin typeface="Arial" panose="020B0604020202020204" pitchFamily="34" charset="0"/>
                <a:cs typeface="Arial" panose="020B0604020202020204" pitchFamily="34" charset="0"/>
              </a:rPr>
              <a:t>It is not a role for the DSL unless there are safeguarding concerns.</a:t>
            </a:r>
          </a:p>
        </p:txBody>
      </p:sp>
    </p:spTree>
    <p:extLst>
      <p:ext uri="{BB962C8B-B14F-4D97-AF65-F5344CB8AC3E}">
        <p14:creationId xmlns:p14="http://schemas.microsoft.com/office/powerpoint/2010/main" val="2406776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When does it need to be escalated?</a:t>
            </a:r>
          </a:p>
        </p:txBody>
      </p:sp>
      <p:sp>
        <p:nvSpPr>
          <p:cNvPr id="3" name="Content Placeholder 2"/>
          <p:cNvSpPr>
            <a:spLocks noGrp="1"/>
          </p:cNvSpPr>
          <p:nvPr>
            <p:ph idx="1"/>
          </p:nvPr>
        </p:nvSpPr>
        <p:spPr/>
        <p:txBody>
          <a:bodyPr/>
          <a:lstStyle/>
          <a:p>
            <a:pPr>
              <a:lnSpc>
                <a:spcPct val="100000"/>
              </a:lnSpc>
            </a:pPr>
            <a:r>
              <a:rPr lang="en-GB" dirty="0">
                <a:latin typeface="Arial" panose="020B0604020202020204" pitchFamily="34" charset="0"/>
                <a:cs typeface="Arial" panose="020B0604020202020204" pitchFamily="34" charset="0"/>
              </a:rPr>
              <a:t>Repeated, persistent concerns.</a:t>
            </a:r>
          </a:p>
          <a:p>
            <a:pPr>
              <a:lnSpc>
                <a:spcPct val="100000"/>
              </a:lnSpc>
            </a:pPr>
            <a:r>
              <a:rPr lang="en-GB" dirty="0">
                <a:latin typeface="Arial" panose="020B0604020202020204" pitchFamily="34" charset="0"/>
                <a:cs typeface="Arial" panose="020B0604020202020204" pitchFamily="34" charset="0"/>
              </a:rPr>
              <a:t>Patterns of behaviour or attendance.</a:t>
            </a:r>
          </a:p>
          <a:p>
            <a:pPr>
              <a:lnSpc>
                <a:spcPct val="100000"/>
              </a:lnSpc>
            </a:pPr>
            <a:r>
              <a:rPr lang="en-GB" dirty="0">
                <a:latin typeface="Arial" panose="020B0604020202020204" pitchFamily="34" charset="0"/>
                <a:cs typeface="Arial" panose="020B0604020202020204" pitchFamily="34" charset="0"/>
              </a:rPr>
              <a:t>Child/parent is not improving the concern in agreed timeframes.</a:t>
            </a:r>
          </a:p>
          <a:p>
            <a:pPr>
              <a:lnSpc>
                <a:spcPct val="100000"/>
              </a:lnSpc>
            </a:pPr>
            <a:r>
              <a:rPr lang="en-GB" dirty="0">
                <a:latin typeface="Arial" panose="020B0604020202020204" pitchFamily="34" charset="0"/>
                <a:cs typeface="Arial" panose="020B0604020202020204" pitchFamily="34" charset="0"/>
              </a:rPr>
              <a:t>No change in the mindset/view of child or parent.</a:t>
            </a:r>
          </a:p>
          <a:p>
            <a:pPr>
              <a:lnSpc>
                <a:spcPct val="100000"/>
              </a:lnSpc>
            </a:pPr>
            <a:r>
              <a:rPr lang="en-GB" dirty="0">
                <a:latin typeface="Arial" panose="020B0604020202020204" pitchFamily="34" charset="0"/>
                <a:cs typeface="Arial" panose="020B0604020202020204" pitchFamily="34" charset="0"/>
              </a:rPr>
              <a:t>A new or additional concern on top of the existing concerns.</a:t>
            </a:r>
          </a:p>
          <a:p>
            <a:pPr>
              <a:lnSpc>
                <a:spcPct val="100000"/>
              </a:lnSpc>
            </a:pPr>
            <a:r>
              <a:rPr lang="en-GB" dirty="0">
                <a:latin typeface="Arial" panose="020B0604020202020204" pitchFamily="34" charset="0"/>
                <a:cs typeface="Arial" panose="020B0604020202020204" pitchFamily="34" charset="0"/>
              </a:rPr>
              <a:t>A direct disclosure from the child which indicates that they are at risk.</a:t>
            </a:r>
          </a:p>
        </p:txBody>
      </p:sp>
    </p:spTree>
    <p:extLst>
      <p:ext uri="{BB962C8B-B14F-4D97-AF65-F5344CB8AC3E}">
        <p14:creationId xmlns:p14="http://schemas.microsoft.com/office/powerpoint/2010/main" val="1833158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Expectations of Recording/Disclosure</a:t>
            </a:r>
          </a:p>
        </p:txBody>
      </p:sp>
      <p:sp>
        <p:nvSpPr>
          <p:cNvPr id="3" name="Content Placeholder 2"/>
          <p:cNvSpPr>
            <a:spLocks noGrp="1"/>
          </p:cNvSpPr>
          <p:nvPr>
            <p:ph idx="1"/>
          </p:nvPr>
        </p:nvSpPr>
        <p:spPr/>
        <p:txBody>
          <a:bodyPr/>
          <a:lstStyle/>
          <a:p>
            <a:pPr>
              <a:lnSpc>
                <a:spcPct val="100000"/>
              </a:lnSpc>
            </a:pPr>
            <a:r>
              <a:rPr lang="en-GB" dirty="0">
                <a:latin typeface="Arial" panose="020B0604020202020204" pitchFamily="34" charset="0"/>
                <a:cs typeface="Arial" panose="020B0604020202020204" pitchFamily="34" charset="0"/>
              </a:rPr>
              <a:t>At each tier greater level of expectation and potentially more information </a:t>
            </a:r>
            <a:r>
              <a:rPr lang="en-GB" dirty="0" err="1">
                <a:latin typeface="Arial" panose="020B0604020202020204" pitchFamily="34" charset="0"/>
                <a:cs typeface="Arial" panose="020B0604020202020204" pitchFamily="34" charset="0"/>
              </a:rPr>
              <a:t>e.g</a:t>
            </a:r>
            <a:r>
              <a:rPr lang="en-GB" dirty="0">
                <a:latin typeface="Arial" panose="020B0604020202020204" pitchFamily="34" charset="0"/>
                <a:cs typeface="Arial" panose="020B0604020202020204" pitchFamily="34" charset="0"/>
              </a:rPr>
              <a:t> DSL may hold more overall information than lunch time supervisors.</a:t>
            </a:r>
          </a:p>
          <a:p>
            <a:pPr>
              <a:lnSpc>
                <a:spcPct val="100000"/>
              </a:lnSpc>
            </a:pPr>
            <a:r>
              <a:rPr lang="en-GB" dirty="0">
                <a:latin typeface="Arial" panose="020B0604020202020204" pitchFamily="34" charset="0"/>
                <a:cs typeface="Arial" panose="020B0604020202020204" pitchFamily="34" charset="0"/>
              </a:rPr>
              <a:t>However basics of disclosure never change regardless of who hears it.</a:t>
            </a:r>
          </a:p>
          <a:p>
            <a:pPr>
              <a:lnSpc>
                <a:spcPct val="100000"/>
              </a:lnSpc>
            </a:pPr>
            <a:r>
              <a:rPr lang="en-GB" dirty="0">
                <a:latin typeface="Arial" panose="020B0604020202020204" pitchFamily="34" charset="0"/>
                <a:cs typeface="Arial" panose="020B0604020202020204" pitchFamily="34" charset="0"/>
              </a:rPr>
              <a:t>Staff need to be skilled to deal with disclosure so that the passing on of information doesn’t become diluted or that staff don’t seek out the DSL and lose the disclosure in the process.</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24213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Fear and worry around disclosure</a:t>
            </a:r>
          </a:p>
        </p:txBody>
      </p:sp>
      <p:sp>
        <p:nvSpPr>
          <p:cNvPr id="3" name="Content Placeholder 2"/>
          <p:cNvSpPr>
            <a:spLocks noGrp="1"/>
          </p:cNvSpPr>
          <p:nvPr>
            <p:ph idx="1"/>
          </p:nvPr>
        </p:nvSpPr>
        <p:spPr>
          <a:xfrm>
            <a:off x="1580322" y="1825625"/>
            <a:ext cx="9773478" cy="4351338"/>
          </a:xfrm>
        </p:spPr>
        <p:txBody>
          <a:bodyPr/>
          <a:lstStyle/>
          <a:p>
            <a:pPr>
              <a:lnSpc>
                <a:spcPct val="100000"/>
              </a:lnSpc>
            </a:pPr>
            <a:r>
              <a:rPr lang="en-GB" dirty="0">
                <a:latin typeface="Arial" panose="020B0604020202020204" pitchFamily="34" charset="0"/>
                <a:cs typeface="Arial" panose="020B0604020202020204" pitchFamily="34" charset="0"/>
              </a:rPr>
              <a:t>Am I equipped? Will I say the wrong thing?</a:t>
            </a:r>
          </a:p>
          <a:p>
            <a:pPr>
              <a:lnSpc>
                <a:spcPct val="100000"/>
              </a:lnSpc>
            </a:pPr>
            <a:r>
              <a:rPr lang="en-GB" dirty="0">
                <a:latin typeface="Arial" panose="020B0604020202020204" pitchFamily="34" charset="0"/>
                <a:cs typeface="Arial" panose="020B0604020202020204" pitchFamily="34" charset="0"/>
              </a:rPr>
              <a:t>Is this my role?</a:t>
            </a:r>
          </a:p>
          <a:p>
            <a:pPr>
              <a:lnSpc>
                <a:spcPct val="100000"/>
              </a:lnSpc>
            </a:pPr>
            <a:r>
              <a:rPr lang="en-GB" dirty="0">
                <a:latin typeface="Arial" panose="020B0604020202020204" pitchFamily="34" charset="0"/>
                <a:cs typeface="Arial" panose="020B0604020202020204" pitchFamily="34" charset="0"/>
              </a:rPr>
              <a:t>What do I do with the information?</a:t>
            </a:r>
          </a:p>
          <a:p>
            <a:pPr>
              <a:lnSpc>
                <a:spcPct val="100000"/>
              </a:lnSpc>
            </a:pPr>
            <a:r>
              <a:rPr lang="en-GB" dirty="0">
                <a:latin typeface="Arial" panose="020B0604020202020204" pitchFamily="34" charset="0"/>
                <a:cs typeface="Arial" panose="020B0604020202020204" pitchFamily="34" charset="0"/>
              </a:rPr>
              <a:t>What if I get it wrong?</a:t>
            </a:r>
          </a:p>
          <a:p>
            <a:pPr>
              <a:lnSpc>
                <a:spcPct val="100000"/>
              </a:lnSpc>
            </a:pPr>
            <a:r>
              <a:rPr lang="en-GB" dirty="0">
                <a:latin typeface="Arial" panose="020B0604020202020204" pitchFamily="34" charset="0"/>
                <a:cs typeface="Arial" panose="020B0604020202020204" pitchFamily="34" charset="0"/>
              </a:rPr>
              <a:t>When do I tell someone?</a:t>
            </a:r>
          </a:p>
          <a:p>
            <a:pPr>
              <a:lnSpc>
                <a:spcPct val="100000"/>
              </a:lnSpc>
            </a:pPr>
            <a:r>
              <a:rPr lang="en-GB" dirty="0">
                <a:latin typeface="Arial" panose="020B0604020202020204" pitchFamily="34" charset="0"/>
                <a:cs typeface="Arial" panose="020B0604020202020204" pitchFamily="34" charset="0"/>
              </a:rPr>
              <a:t>What if the child is lying?</a:t>
            </a:r>
          </a:p>
          <a:p>
            <a:pPr>
              <a:lnSpc>
                <a:spcPct val="100000"/>
              </a:lnSpc>
            </a:pPr>
            <a:r>
              <a:rPr lang="en-GB" dirty="0">
                <a:latin typeface="Arial" panose="020B0604020202020204" pitchFamily="34" charset="0"/>
                <a:cs typeface="Arial" panose="020B0604020202020204" pitchFamily="34" charset="0"/>
              </a:rPr>
              <a:t>What if the parents are angry?</a:t>
            </a:r>
          </a:p>
        </p:txBody>
      </p:sp>
    </p:spTree>
    <p:extLst>
      <p:ext uri="{BB962C8B-B14F-4D97-AF65-F5344CB8AC3E}">
        <p14:creationId xmlns:p14="http://schemas.microsoft.com/office/powerpoint/2010/main" val="2584768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325563"/>
          </a:xfrm>
        </p:spPr>
        <p:txBody>
          <a:bodyPr/>
          <a:lstStyle/>
          <a:p>
            <a:pPr algn="ctr"/>
            <a:r>
              <a:rPr lang="en-GB" b="1" dirty="0">
                <a:latin typeface="Arial" panose="020B0604020202020204" pitchFamily="34" charset="0"/>
                <a:cs typeface="Arial" panose="020B0604020202020204" pitchFamily="34" charset="0"/>
              </a:rPr>
              <a:t>Fear and worry around </a:t>
            </a:r>
            <a:br>
              <a:rPr lang="en-GB" b="1" dirty="0">
                <a:latin typeface="Arial" panose="020B0604020202020204" pitchFamily="34" charset="0"/>
                <a:cs typeface="Arial" panose="020B0604020202020204" pitchFamily="34" charset="0"/>
              </a:rPr>
            </a:br>
            <a:r>
              <a:rPr lang="en-GB" b="1" dirty="0">
                <a:latin typeface="Arial" panose="020B0604020202020204" pitchFamily="34" charset="0"/>
                <a:cs typeface="Arial" panose="020B0604020202020204" pitchFamily="34" charset="0"/>
              </a:rPr>
              <a:t>disclosure for children</a:t>
            </a:r>
          </a:p>
        </p:txBody>
      </p:sp>
      <p:sp>
        <p:nvSpPr>
          <p:cNvPr id="3" name="Content Placeholder 2"/>
          <p:cNvSpPr>
            <a:spLocks noGrp="1"/>
          </p:cNvSpPr>
          <p:nvPr>
            <p:ph idx="1"/>
          </p:nvPr>
        </p:nvSpPr>
        <p:spPr>
          <a:xfrm>
            <a:off x="838200" y="1987274"/>
            <a:ext cx="10730948" cy="4505601"/>
          </a:xfrm>
        </p:spPr>
        <p:txBody>
          <a:bodyPr/>
          <a:lstStyle/>
          <a:p>
            <a:pPr>
              <a:lnSpc>
                <a:spcPct val="100000"/>
              </a:lnSpc>
            </a:pPr>
            <a:r>
              <a:rPr lang="en-GB" dirty="0">
                <a:latin typeface="Arial" panose="020B0604020202020204" pitchFamily="34" charset="0"/>
                <a:cs typeface="Arial" panose="020B0604020202020204" pitchFamily="34" charset="0"/>
              </a:rPr>
              <a:t>What will happen to my family if I share this information?</a:t>
            </a:r>
          </a:p>
          <a:p>
            <a:pPr>
              <a:lnSpc>
                <a:spcPct val="100000"/>
              </a:lnSpc>
            </a:pPr>
            <a:r>
              <a:rPr lang="en-GB" dirty="0">
                <a:latin typeface="Arial" panose="020B0604020202020204" pitchFamily="34" charset="0"/>
                <a:cs typeface="Arial" panose="020B0604020202020204" pitchFamily="34" charset="0"/>
              </a:rPr>
              <a:t>Will I have to go home tonight once I have shared this information?</a:t>
            </a:r>
          </a:p>
          <a:p>
            <a:pPr>
              <a:lnSpc>
                <a:spcPct val="100000"/>
              </a:lnSpc>
            </a:pPr>
            <a:r>
              <a:rPr lang="en-GB" dirty="0">
                <a:latin typeface="Arial" panose="020B0604020202020204" pitchFamily="34" charset="0"/>
                <a:cs typeface="Arial" panose="020B0604020202020204" pitchFamily="34" charset="0"/>
              </a:rPr>
              <a:t>Will my parents or family be angry or upset with me?</a:t>
            </a:r>
          </a:p>
          <a:p>
            <a:pPr>
              <a:lnSpc>
                <a:spcPct val="100000"/>
              </a:lnSpc>
            </a:pPr>
            <a:r>
              <a:rPr lang="en-GB" dirty="0">
                <a:latin typeface="Arial" panose="020B0604020202020204" pitchFamily="34" charset="0"/>
                <a:cs typeface="Arial" panose="020B0604020202020204" pitchFamily="34" charset="0"/>
              </a:rPr>
              <a:t>Will I get taken away from my parents?</a:t>
            </a:r>
          </a:p>
          <a:p>
            <a:pPr>
              <a:lnSpc>
                <a:spcPct val="100000"/>
              </a:lnSpc>
            </a:pPr>
            <a:r>
              <a:rPr lang="en-GB" dirty="0">
                <a:latin typeface="Arial" panose="020B0604020202020204" pitchFamily="34" charset="0"/>
                <a:cs typeface="Arial" panose="020B0604020202020204" pitchFamily="34" charset="0"/>
              </a:rPr>
              <a:t>Will I be believed?</a:t>
            </a:r>
          </a:p>
          <a:p>
            <a:pPr>
              <a:lnSpc>
                <a:spcPct val="100000"/>
              </a:lnSpc>
            </a:pPr>
            <a:r>
              <a:rPr lang="en-GB" dirty="0">
                <a:latin typeface="Arial" panose="020B0604020202020204" pitchFamily="34" charset="0"/>
                <a:cs typeface="Arial" panose="020B0604020202020204" pitchFamily="34" charset="0"/>
              </a:rPr>
              <a:t>Will these adults be able to change my circumstances and keep me safe?</a:t>
            </a:r>
          </a:p>
        </p:txBody>
      </p:sp>
    </p:spTree>
    <p:extLst>
      <p:ext uri="{BB962C8B-B14F-4D97-AF65-F5344CB8AC3E}">
        <p14:creationId xmlns:p14="http://schemas.microsoft.com/office/powerpoint/2010/main" val="4173831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Disclosure</a:t>
            </a:r>
          </a:p>
        </p:txBody>
      </p:sp>
      <p:sp>
        <p:nvSpPr>
          <p:cNvPr id="3" name="Content Placeholder 2"/>
          <p:cNvSpPr>
            <a:spLocks noGrp="1"/>
          </p:cNvSpPr>
          <p:nvPr>
            <p:ph idx="1"/>
          </p:nvPr>
        </p:nvSpPr>
        <p:spPr/>
        <p:txBody>
          <a:bodyPr>
            <a:normAutofit fontScale="92500" lnSpcReduction="10000"/>
          </a:bodyPr>
          <a:lstStyle/>
          <a:p>
            <a:pPr marL="0" indent="0">
              <a:lnSpc>
                <a:spcPct val="110000"/>
              </a:lnSpc>
              <a:buNone/>
            </a:pPr>
            <a:r>
              <a:rPr lang="en-GB" dirty="0">
                <a:latin typeface="Arial" panose="020B0604020202020204" pitchFamily="34" charset="0"/>
                <a:cs typeface="Arial" panose="020B0604020202020204" pitchFamily="34" charset="0"/>
              </a:rPr>
              <a:t>Examples;</a:t>
            </a:r>
          </a:p>
          <a:p>
            <a:pPr>
              <a:lnSpc>
                <a:spcPct val="110000"/>
              </a:lnSpc>
            </a:pPr>
            <a:r>
              <a:rPr lang="en-GB" dirty="0">
                <a:latin typeface="Arial" panose="020B0604020202020204" pitchFamily="34" charset="0"/>
                <a:cs typeface="Arial" panose="020B0604020202020204" pitchFamily="34" charset="0"/>
              </a:rPr>
              <a:t>You see a bruise on a child’s arm</a:t>
            </a:r>
          </a:p>
          <a:p>
            <a:pPr>
              <a:lnSpc>
                <a:spcPct val="110000"/>
              </a:lnSpc>
            </a:pPr>
            <a:r>
              <a:rPr lang="en-GB" dirty="0">
                <a:latin typeface="Arial" panose="020B0604020202020204" pitchFamily="34" charset="0"/>
                <a:cs typeface="Arial" panose="020B0604020202020204" pitchFamily="34" charset="0"/>
              </a:rPr>
              <a:t>You overhear a child saying they want to have sex with another child both aged 11.</a:t>
            </a:r>
          </a:p>
          <a:p>
            <a:pPr>
              <a:lnSpc>
                <a:spcPct val="110000"/>
              </a:lnSpc>
            </a:pPr>
            <a:r>
              <a:rPr lang="en-GB" dirty="0">
                <a:latin typeface="Arial" panose="020B0604020202020204" pitchFamily="34" charset="0"/>
                <a:cs typeface="Arial" panose="020B0604020202020204" pitchFamily="34" charset="0"/>
              </a:rPr>
              <a:t>A young person tells you that their father physically assaulted them last night.</a:t>
            </a:r>
          </a:p>
          <a:p>
            <a:pPr>
              <a:lnSpc>
                <a:spcPct val="110000"/>
              </a:lnSpc>
            </a:pPr>
            <a:r>
              <a:rPr lang="en-GB" dirty="0">
                <a:latin typeface="Arial" panose="020B0604020202020204" pitchFamily="34" charset="0"/>
                <a:cs typeface="Arial" panose="020B0604020202020204" pitchFamily="34" charset="0"/>
              </a:rPr>
              <a:t>A young person alleges rape against another pupil in your school.</a:t>
            </a:r>
          </a:p>
          <a:p>
            <a:pPr>
              <a:lnSpc>
                <a:spcPct val="110000"/>
              </a:lnSpc>
            </a:pPr>
            <a:r>
              <a:rPr lang="en-GB" dirty="0">
                <a:latin typeface="Arial" panose="020B0604020202020204" pitchFamily="34" charset="0"/>
                <a:cs typeface="Arial" panose="020B0604020202020204" pitchFamily="34" charset="0"/>
              </a:rPr>
              <a:t>A child tells you they have caring responsibilities for younger siblings while their parents misuse substances.</a:t>
            </a: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44759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Discussion</a:t>
            </a:r>
          </a:p>
        </p:txBody>
      </p:sp>
      <p:sp>
        <p:nvSpPr>
          <p:cNvPr id="3" name="Content Placeholder 2"/>
          <p:cNvSpPr>
            <a:spLocks noGrp="1"/>
          </p:cNvSpPr>
          <p:nvPr>
            <p:ph idx="1"/>
          </p:nvPr>
        </p:nvSpPr>
        <p:spPr>
          <a:xfrm>
            <a:off x="1977886" y="1825625"/>
            <a:ext cx="9375913" cy="4351338"/>
          </a:xfrm>
        </p:spPr>
        <p:txBody>
          <a:bodyPr/>
          <a:lstStyle/>
          <a:p>
            <a:pPr marL="0" indent="0">
              <a:lnSpc>
                <a:spcPct val="100000"/>
              </a:lnSpc>
              <a:buNone/>
            </a:pPr>
            <a:r>
              <a:rPr lang="en-GB" dirty="0">
                <a:latin typeface="Arial" panose="020B0604020202020204" pitchFamily="34" charset="0"/>
                <a:cs typeface="Arial" panose="020B0604020202020204" pitchFamily="34" charset="0"/>
              </a:rPr>
              <a:t>Discuss together:</a:t>
            </a:r>
          </a:p>
          <a:p>
            <a:pPr>
              <a:lnSpc>
                <a:spcPct val="100000"/>
              </a:lnSpc>
            </a:pPr>
            <a:r>
              <a:rPr lang="en-GB" dirty="0">
                <a:latin typeface="Arial" panose="020B0604020202020204" pitchFamily="34" charset="0"/>
                <a:cs typeface="Arial" panose="020B0604020202020204" pitchFamily="34" charset="0"/>
              </a:rPr>
              <a:t>How would you handle this?</a:t>
            </a:r>
          </a:p>
          <a:p>
            <a:pPr>
              <a:lnSpc>
                <a:spcPct val="100000"/>
              </a:lnSpc>
            </a:pPr>
            <a:r>
              <a:rPr lang="en-GB" dirty="0">
                <a:latin typeface="Arial" panose="020B0604020202020204" pitchFamily="34" charset="0"/>
                <a:cs typeface="Arial" panose="020B0604020202020204" pitchFamily="34" charset="0"/>
              </a:rPr>
              <a:t>What would you say?</a:t>
            </a:r>
          </a:p>
          <a:p>
            <a:pPr>
              <a:lnSpc>
                <a:spcPct val="100000"/>
              </a:lnSpc>
            </a:pPr>
            <a:r>
              <a:rPr lang="en-GB" dirty="0">
                <a:latin typeface="Arial" panose="020B0604020202020204" pitchFamily="34" charset="0"/>
                <a:cs typeface="Arial" panose="020B0604020202020204" pitchFamily="34" charset="0"/>
              </a:rPr>
              <a:t>What language might you use?</a:t>
            </a:r>
          </a:p>
          <a:p>
            <a:pPr>
              <a:lnSpc>
                <a:spcPct val="100000"/>
              </a:lnSpc>
            </a:pPr>
            <a:r>
              <a:rPr lang="en-GB" dirty="0">
                <a:latin typeface="Arial" panose="020B0604020202020204" pitchFamily="34" charset="0"/>
                <a:cs typeface="Arial" panose="020B0604020202020204" pitchFamily="34" charset="0"/>
              </a:rPr>
              <a:t>What would you not do?</a:t>
            </a:r>
          </a:p>
          <a:p>
            <a:pPr>
              <a:lnSpc>
                <a:spcPct val="100000"/>
              </a:lnSpc>
            </a:pPr>
            <a:r>
              <a:rPr lang="en-GB" dirty="0">
                <a:latin typeface="Arial" panose="020B0604020202020204" pitchFamily="34" charset="0"/>
                <a:cs typeface="Arial" panose="020B0604020202020204" pitchFamily="34" charset="0"/>
              </a:rPr>
              <a:t>What would your next steps be?</a:t>
            </a:r>
          </a:p>
        </p:txBody>
      </p:sp>
    </p:spTree>
    <p:extLst>
      <p:ext uri="{BB962C8B-B14F-4D97-AF65-F5344CB8AC3E}">
        <p14:creationId xmlns:p14="http://schemas.microsoft.com/office/powerpoint/2010/main" val="29509107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Support</a:t>
            </a:r>
          </a:p>
        </p:txBody>
      </p:sp>
      <p:sp>
        <p:nvSpPr>
          <p:cNvPr id="3" name="Content Placeholder 2"/>
          <p:cNvSpPr>
            <a:spLocks noGrp="1"/>
          </p:cNvSpPr>
          <p:nvPr>
            <p:ph idx="1"/>
          </p:nvPr>
        </p:nvSpPr>
        <p:spPr/>
        <p:txBody>
          <a:bodyPr/>
          <a:lstStyle/>
          <a:p>
            <a:pPr marL="0" indent="0">
              <a:lnSpc>
                <a:spcPct val="100000"/>
              </a:lnSpc>
              <a:buNone/>
            </a:pPr>
            <a:r>
              <a:rPr lang="en-GB" dirty="0">
                <a:latin typeface="Arial" panose="020B0604020202020204" pitchFamily="34" charset="0"/>
                <a:cs typeface="Arial" panose="020B0604020202020204" pitchFamily="34" charset="0"/>
              </a:rPr>
              <a:t>If a child comes to you to share a disclosure then check: </a:t>
            </a:r>
          </a:p>
          <a:p>
            <a:pPr>
              <a:lnSpc>
                <a:spcPct val="100000"/>
              </a:lnSpc>
            </a:pPr>
            <a:r>
              <a:rPr lang="en-GB" dirty="0">
                <a:latin typeface="Arial" panose="020B0604020202020204" pitchFamily="34" charset="0"/>
                <a:cs typeface="Arial" panose="020B0604020202020204" pitchFamily="34" charset="0"/>
              </a:rPr>
              <a:t>Am I the </a:t>
            </a:r>
            <a:r>
              <a:rPr lang="en-GB" b="1" dirty="0">
                <a:latin typeface="Arial" panose="020B0604020202020204" pitchFamily="34" charset="0"/>
                <a:cs typeface="Arial" panose="020B0604020202020204" pitchFamily="34" charset="0"/>
              </a:rPr>
              <a:t>person</a:t>
            </a:r>
            <a:r>
              <a:rPr lang="en-GB" dirty="0">
                <a:latin typeface="Arial" panose="020B0604020202020204" pitchFamily="34" charset="0"/>
                <a:cs typeface="Arial" panose="020B0604020202020204" pitchFamily="34" charset="0"/>
              </a:rPr>
              <a:t> you want to share that with?  </a:t>
            </a:r>
          </a:p>
          <a:p>
            <a:pPr>
              <a:lnSpc>
                <a:spcPct val="100000"/>
              </a:lnSpc>
            </a:pPr>
            <a:r>
              <a:rPr lang="en-GB" dirty="0">
                <a:latin typeface="Arial" panose="020B0604020202020204" pitchFamily="34" charset="0"/>
                <a:cs typeface="Arial" panose="020B0604020202020204" pitchFamily="34" charset="0"/>
              </a:rPr>
              <a:t>Where is the </a:t>
            </a:r>
            <a:r>
              <a:rPr lang="en-GB" b="1" dirty="0">
                <a:latin typeface="Arial" panose="020B0604020202020204" pitchFamily="34" charset="0"/>
                <a:cs typeface="Arial" panose="020B0604020202020204" pitchFamily="34" charset="0"/>
              </a:rPr>
              <a:t>place</a:t>
            </a:r>
            <a:r>
              <a:rPr lang="en-GB" dirty="0">
                <a:latin typeface="Arial" panose="020B0604020202020204" pitchFamily="34" charset="0"/>
                <a:cs typeface="Arial" panose="020B0604020202020204" pitchFamily="34" charset="0"/>
              </a:rPr>
              <a:t> you would feel safest sharing the information? </a:t>
            </a:r>
          </a:p>
          <a:p>
            <a:pPr>
              <a:lnSpc>
                <a:spcPct val="100000"/>
              </a:lnSpc>
            </a:pPr>
            <a:r>
              <a:rPr lang="en-GB" dirty="0">
                <a:latin typeface="Arial" panose="020B0604020202020204" pitchFamily="34" charset="0"/>
                <a:cs typeface="Arial" panose="020B0604020202020204" pitchFamily="34" charset="0"/>
              </a:rPr>
              <a:t>And do you understand that I will need to </a:t>
            </a:r>
            <a:r>
              <a:rPr lang="en-GB" b="1" dirty="0">
                <a:latin typeface="Arial" panose="020B0604020202020204" pitchFamily="34" charset="0"/>
                <a:cs typeface="Arial" panose="020B0604020202020204" pitchFamily="34" charset="0"/>
              </a:rPr>
              <a:t>pass</a:t>
            </a:r>
            <a:r>
              <a:rPr lang="en-GB" dirty="0">
                <a:latin typeface="Arial" panose="020B0604020202020204" pitchFamily="34" charset="0"/>
                <a:cs typeface="Arial" panose="020B0604020202020204" pitchFamily="34" charset="0"/>
              </a:rPr>
              <a:t> information on if you tell me you are at risk</a:t>
            </a:r>
          </a:p>
        </p:txBody>
      </p:sp>
    </p:spTree>
    <p:extLst>
      <p:ext uri="{BB962C8B-B14F-4D97-AF65-F5344CB8AC3E}">
        <p14:creationId xmlns:p14="http://schemas.microsoft.com/office/powerpoint/2010/main" val="1158045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Questioning - Open</a:t>
            </a:r>
          </a:p>
        </p:txBody>
      </p:sp>
      <p:sp>
        <p:nvSpPr>
          <p:cNvPr id="3" name="Content Placeholder 2"/>
          <p:cNvSpPr>
            <a:spLocks noGrp="1"/>
          </p:cNvSpPr>
          <p:nvPr>
            <p:ph idx="1"/>
          </p:nvPr>
        </p:nvSpPr>
        <p:spPr/>
        <p:txBody>
          <a:bodyPr>
            <a:normAutofit fontScale="77500" lnSpcReduction="20000"/>
          </a:bodyPr>
          <a:lstStyle/>
          <a:p>
            <a:pPr>
              <a:lnSpc>
                <a:spcPct val="120000"/>
              </a:lnSpc>
            </a:pPr>
            <a:r>
              <a:rPr lang="en-GB" dirty="0">
                <a:latin typeface="Arial" panose="020B0604020202020204" pitchFamily="34" charset="0"/>
                <a:cs typeface="Arial" panose="020B0604020202020204" pitchFamily="34" charset="0"/>
              </a:rPr>
              <a:t>You are never directly questioning a child, you are allowing them to speak their voice, their words, their language.</a:t>
            </a:r>
          </a:p>
          <a:p>
            <a:pPr>
              <a:lnSpc>
                <a:spcPct val="120000"/>
              </a:lnSpc>
            </a:pPr>
            <a:r>
              <a:rPr lang="en-GB" dirty="0">
                <a:latin typeface="Arial" panose="020B0604020202020204" pitchFamily="34" charset="0"/>
                <a:cs typeface="Arial" panose="020B0604020202020204" pitchFamily="34" charset="0"/>
              </a:rPr>
              <a:t>So instead of directly questioning or leading think of  supplementing, open questions or additional prompts:</a:t>
            </a:r>
          </a:p>
          <a:p>
            <a:pPr>
              <a:lnSpc>
                <a:spcPct val="120000"/>
              </a:lnSpc>
            </a:pPr>
            <a:r>
              <a:rPr lang="en-GB" dirty="0">
                <a:latin typeface="Arial" panose="020B0604020202020204" pitchFamily="34" charset="0"/>
                <a:cs typeface="Arial" panose="020B0604020202020204" pitchFamily="34" charset="0"/>
              </a:rPr>
              <a:t>E.g. Tell me what happened, What happened next? Go on, continue, is there anything you want to add?</a:t>
            </a:r>
          </a:p>
          <a:p>
            <a:pPr>
              <a:lnSpc>
                <a:spcPct val="120000"/>
              </a:lnSpc>
            </a:pPr>
            <a:r>
              <a:rPr lang="en-GB" dirty="0">
                <a:latin typeface="Arial" panose="020B0604020202020204" pitchFamily="34" charset="0"/>
                <a:cs typeface="Arial" panose="020B0604020202020204" pitchFamily="34" charset="0"/>
              </a:rPr>
              <a:t>Allow pauses, don’t fill the air.</a:t>
            </a:r>
          </a:p>
          <a:p>
            <a:pPr>
              <a:lnSpc>
                <a:spcPct val="120000"/>
              </a:lnSpc>
            </a:pPr>
            <a:r>
              <a:rPr lang="en-GB" dirty="0">
                <a:latin typeface="Arial" panose="020B0604020202020204" pitchFamily="34" charset="0"/>
                <a:cs typeface="Arial" panose="020B0604020202020204" pitchFamily="34" charset="0"/>
              </a:rPr>
              <a:t>If you need more context and information then consider your questions and don’t make assumptions e.g. was your mam at work? Instead, where was your mam? </a:t>
            </a:r>
          </a:p>
          <a:p>
            <a:pPr>
              <a:lnSpc>
                <a:spcPct val="120000"/>
              </a:lnSpc>
            </a:pPr>
            <a:r>
              <a:rPr lang="en-GB" dirty="0">
                <a:latin typeface="Arial" panose="020B0604020202020204" pitchFamily="34" charset="0"/>
                <a:cs typeface="Arial" panose="020B0604020202020204" pitchFamily="34" charset="0"/>
              </a:rPr>
              <a:t>This allows the child to provide the framework and the context of what happened.</a:t>
            </a:r>
          </a:p>
        </p:txBody>
      </p:sp>
    </p:spTree>
    <p:extLst>
      <p:ext uri="{BB962C8B-B14F-4D97-AF65-F5344CB8AC3E}">
        <p14:creationId xmlns:p14="http://schemas.microsoft.com/office/powerpoint/2010/main" val="4228560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325563"/>
          </a:xfrm>
        </p:spPr>
        <p:txBody>
          <a:bodyPr>
            <a:normAutofit fontScale="90000"/>
          </a:bodyPr>
          <a:lstStyle/>
          <a:p>
            <a:pPr algn="ctr"/>
            <a:r>
              <a:rPr lang="en-GB" b="1" dirty="0">
                <a:latin typeface="Arial" panose="020B0604020202020204" pitchFamily="34" charset="0"/>
                <a:cs typeface="Arial" panose="020B0604020202020204" pitchFamily="34" charset="0"/>
              </a:rPr>
              <a:t>Setting up a system of safeguarding/recording: </a:t>
            </a:r>
            <a:br>
              <a:rPr lang="en-GB" b="1" dirty="0">
                <a:latin typeface="Arial" panose="020B0604020202020204" pitchFamily="34" charset="0"/>
                <a:cs typeface="Arial" panose="020B0604020202020204" pitchFamily="34" charset="0"/>
              </a:rPr>
            </a:br>
            <a:r>
              <a:rPr lang="en-GB" b="1" dirty="0">
                <a:latin typeface="Arial" panose="020B0604020202020204" pitchFamily="34" charset="0"/>
                <a:cs typeface="Arial" panose="020B0604020202020204" pitchFamily="34" charset="0"/>
              </a:rPr>
              <a:t>Tiered Primary</a:t>
            </a:r>
          </a:p>
        </p:txBody>
      </p:sp>
      <p:sp>
        <p:nvSpPr>
          <p:cNvPr id="3" name="Content Placeholder 2"/>
          <p:cNvSpPr>
            <a:spLocks noGrp="1"/>
          </p:cNvSpPr>
          <p:nvPr>
            <p:ph idx="1"/>
          </p:nvPr>
        </p:nvSpPr>
        <p:spPr>
          <a:xfrm>
            <a:off x="1305339" y="2004530"/>
            <a:ext cx="10515600" cy="4351338"/>
          </a:xfrm>
        </p:spPr>
        <p:txBody>
          <a:bodyPr/>
          <a:lstStyle/>
          <a:p>
            <a:pPr marL="0" indent="0">
              <a:lnSpc>
                <a:spcPct val="100000"/>
              </a:lnSpc>
              <a:buNone/>
            </a:pPr>
            <a:r>
              <a:rPr lang="en-GB" u="sng" dirty="0">
                <a:latin typeface="Arial" panose="020B0604020202020204" pitchFamily="34" charset="0"/>
                <a:cs typeface="Arial" panose="020B0604020202020204" pitchFamily="34" charset="0"/>
              </a:rPr>
              <a:t>Tier 1</a:t>
            </a:r>
          </a:p>
          <a:p>
            <a:pPr marL="0" indent="0">
              <a:lnSpc>
                <a:spcPct val="100000"/>
              </a:lnSpc>
              <a:buNone/>
            </a:pPr>
            <a:r>
              <a:rPr lang="en-GB" dirty="0">
                <a:latin typeface="Arial" panose="020B0604020202020204" pitchFamily="34" charset="0"/>
                <a:cs typeface="Arial" panose="020B0604020202020204" pitchFamily="34" charset="0"/>
              </a:rPr>
              <a:t>Administrators, TA’s, Site Supervisors, Lunchtime supervisors (may not access CPOMS)</a:t>
            </a:r>
          </a:p>
          <a:p>
            <a:pPr marL="0" indent="0">
              <a:lnSpc>
                <a:spcPct val="100000"/>
              </a:lnSpc>
              <a:buNone/>
            </a:pPr>
            <a:endParaRPr lang="en-GB" sz="800" dirty="0">
              <a:latin typeface="Arial" panose="020B0604020202020204" pitchFamily="34" charset="0"/>
              <a:cs typeface="Arial" panose="020B0604020202020204" pitchFamily="34" charset="0"/>
            </a:endParaRPr>
          </a:p>
          <a:p>
            <a:pPr marL="0" indent="0">
              <a:lnSpc>
                <a:spcPct val="100000"/>
              </a:lnSpc>
              <a:buNone/>
            </a:pPr>
            <a:r>
              <a:rPr lang="en-GB" u="sng" dirty="0">
                <a:latin typeface="Arial" panose="020B0604020202020204" pitchFamily="34" charset="0"/>
                <a:cs typeface="Arial" panose="020B0604020202020204" pitchFamily="34" charset="0"/>
              </a:rPr>
              <a:t>Tier 2</a:t>
            </a:r>
          </a:p>
          <a:p>
            <a:pPr marL="0" indent="0">
              <a:lnSpc>
                <a:spcPct val="100000"/>
              </a:lnSpc>
              <a:buNone/>
            </a:pPr>
            <a:r>
              <a:rPr lang="en-GB" dirty="0">
                <a:latin typeface="Arial" panose="020B0604020202020204" pitchFamily="34" charset="0"/>
                <a:cs typeface="Arial" panose="020B0604020202020204" pitchFamily="34" charset="0"/>
              </a:rPr>
              <a:t>Class teachers, middle leaders/senior leaders</a:t>
            </a:r>
          </a:p>
          <a:p>
            <a:pPr marL="0" indent="0">
              <a:lnSpc>
                <a:spcPct val="100000"/>
              </a:lnSpc>
              <a:buNone/>
            </a:pPr>
            <a:endParaRPr lang="en-GB" sz="800" dirty="0">
              <a:latin typeface="Arial" panose="020B0604020202020204" pitchFamily="34" charset="0"/>
              <a:cs typeface="Arial" panose="020B0604020202020204" pitchFamily="34" charset="0"/>
            </a:endParaRPr>
          </a:p>
          <a:p>
            <a:pPr marL="0" indent="0">
              <a:lnSpc>
                <a:spcPct val="100000"/>
              </a:lnSpc>
              <a:buNone/>
            </a:pPr>
            <a:r>
              <a:rPr lang="en-GB" u="sng" dirty="0">
                <a:latin typeface="Arial" panose="020B0604020202020204" pitchFamily="34" charset="0"/>
                <a:cs typeface="Arial" panose="020B0604020202020204" pitchFamily="34" charset="0"/>
              </a:rPr>
              <a:t>Tier 3 </a:t>
            </a:r>
          </a:p>
          <a:p>
            <a:pPr marL="0" indent="0">
              <a:lnSpc>
                <a:spcPct val="100000"/>
              </a:lnSpc>
              <a:buNone/>
            </a:pPr>
            <a:r>
              <a:rPr lang="en-GB" dirty="0">
                <a:latin typeface="Arial" panose="020B0604020202020204" pitchFamily="34" charset="0"/>
                <a:cs typeface="Arial" panose="020B0604020202020204" pitchFamily="34" charset="0"/>
              </a:rPr>
              <a:t>Designated Safeguarding Leads</a:t>
            </a:r>
          </a:p>
          <a:p>
            <a:endParaRPr lang="en-GB" dirty="0"/>
          </a:p>
        </p:txBody>
      </p:sp>
    </p:spTree>
    <p:extLst>
      <p:ext uri="{BB962C8B-B14F-4D97-AF65-F5344CB8AC3E}">
        <p14:creationId xmlns:p14="http://schemas.microsoft.com/office/powerpoint/2010/main" val="31894551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solidFill>
                  <a:prstClr val="black"/>
                </a:solidFill>
                <a:latin typeface="Arial" panose="020B0604020202020204" pitchFamily="34" charset="0"/>
                <a:cs typeface="Arial" panose="020B0604020202020204" pitchFamily="34" charset="0"/>
              </a:rPr>
              <a:t>Questioning - Open</a:t>
            </a:r>
            <a:endParaRPr lang="en-GB" dirty="0"/>
          </a:p>
        </p:txBody>
      </p:sp>
      <p:sp>
        <p:nvSpPr>
          <p:cNvPr id="3" name="Content Placeholder 2"/>
          <p:cNvSpPr>
            <a:spLocks noGrp="1"/>
          </p:cNvSpPr>
          <p:nvPr>
            <p:ph idx="1"/>
          </p:nvPr>
        </p:nvSpPr>
        <p:spPr/>
        <p:txBody>
          <a:bodyPr>
            <a:normAutofit fontScale="62500" lnSpcReduction="20000"/>
          </a:bodyPr>
          <a:lstStyle/>
          <a:p>
            <a:pPr>
              <a:lnSpc>
                <a:spcPct val="120000"/>
              </a:lnSpc>
            </a:pPr>
            <a:r>
              <a:rPr lang="en-GB" dirty="0">
                <a:latin typeface="Arial" panose="020B0604020202020204" pitchFamily="34" charset="0"/>
                <a:cs typeface="Arial" panose="020B0604020202020204" pitchFamily="34" charset="0"/>
              </a:rPr>
              <a:t>If the child uses a word to describe something that you haven’t heard before.  Ask them to tell you what that means- again no assumptions e.g. </a:t>
            </a:r>
            <a:r>
              <a:rPr lang="en-GB" dirty="0" err="1">
                <a:latin typeface="Arial" panose="020B0604020202020204" pitchFamily="34" charset="0"/>
                <a:cs typeface="Arial" panose="020B0604020202020204" pitchFamily="34" charset="0"/>
              </a:rPr>
              <a:t>Fufu</a:t>
            </a:r>
            <a:r>
              <a:rPr lang="en-GB" dirty="0">
                <a:latin typeface="Arial" panose="020B0604020202020204" pitchFamily="34" charset="0"/>
                <a:cs typeface="Arial" panose="020B0604020202020204" pitchFamily="34" charset="0"/>
              </a:rPr>
              <a:t> the toy fairy and not </a:t>
            </a:r>
            <a:r>
              <a:rPr lang="en-GB" dirty="0" err="1">
                <a:latin typeface="Arial" panose="020B0604020202020204" pitchFamily="34" charset="0"/>
                <a:cs typeface="Arial" panose="020B0604020202020204" pitchFamily="34" charset="0"/>
              </a:rPr>
              <a:t>fufu</a:t>
            </a:r>
            <a:r>
              <a:rPr lang="en-GB" dirty="0">
                <a:latin typeface="Arial" panose="020B0604020202020204" pitchFamily="34" charset="0"/>
                <a:cs typeface="Arial" panose="020B0604020202020204" pitchFamily="34" charset="0"/>
              </a:rPr>
              <a:t> a vagina!</a:t>
            </a:r>
          </a:p>
          <a:p>
            <a:pPr>
              <a:lnSpc>
                <a:spcPct val="120000"/>
              </a:lnSpc>
            </a:pPr>
            <a:r>
              <a:rPr lang="en-GB" dirty="0">
                <a:latin typeface="Arial" panose="020B0604020202020204" pitchFamily="34" charset="0"/>
                <a:cs typeface="Arial" panose="020B0604020202020204" pitchFamily="34" charset="0"/>
              </a:rPr>
              <a:t>For example, you used the word </a:t>
            </a:r>
            <a:r>
              <a:rPr lang="en-GB" dirty="0" err="1">
                <a:latin typeface="Arial" panose="020B0604020202020204" pitchFamily="34" charset="0"/>
                <a:cs typeface="Arial" panose="020B0604020202020204" pitchFamily="34" charset="0"/>
              </a:rPr>
              <a:t>Fufu</a:t>
            </a:r>
            <a:r>
              <a:rPr lang="en-GB" dirty="0">
                <a:latin typeface="Arial" panose="020B0604020202020204" pitchFamily="34" charset="0"/>
                <a:cs typeface="Arial" panose="020B0604020202020204" pitchFamily="34" charset="0"/>
              </a:rPr>
              <a:t>, can you tell me what that is? (if a child points to a body part, that’s what you would record).</a:t>
            </a:r>
          </a:p>
          <a:p>
            <a:pPr>
              <a:lnSpc>
                <a:spcPct val="120000"/>
              </a:lnSpc>
            </a:pPr>
            <a:r>
              <a:rPr lang="en-GB" dirty="0">
                <a:latin typeface="Arial" panose="020B0604020202020204" pitchFamily="34" charset="0"/>
                <a:cs typeface="Arial" panose="020B0604020202020204" pitchFamily="34" charset="0"/>
              </a:rPr>
              <a:t>Avoid writing things down as the child speaks as this could halt the disclosure.  If you need to, tell the child what you are doing and why.</a:t>
            </a:r>
          </a:p>
          <a:p>
            <a:pPr>
              <a:lnSpc>
                <a:spcPct val="120000"/>
              </a:lnSpc>
            </a:pPr>
            <a:r>
              <a:rPr lang="en-GB" dirty="0">
                <a:latin typeface="Arial" panose="020B0604020202020204" pitchFamily="34" charset="0"/>
                <a:cs typeface="Arial" panose="020B0604020202020204" pitchFamily="34" charset="0"/>
              </a:rPr>
              <a:t>For older children particularly with peer on peer abuse, agree two people to be present (one has to be the DSL) and inform them that one person will listen and the other will make BRIEF notes.  Be mindful that you are not the investigating officers, it’s the child’s script.  Any lengthy / overbearing discussion of disclosure could impact on future decisions in court and against perpetrators.</a:t>
            </a:r>
          </a:p>
          <a:p>
            <a:pPr>
              <a:lnSpc>
                <a:spcPct val="120000"/>
              </a:lnSpc>
            </a:pPr>
            <a:r>
              <a:rPr lang="en-GB" dirty="0">
                <a:latin typeface="Arial" panose="020B0604020202020204" pitchFamily="34" charset="0"/>
                <a:cs typeface="Arial" panose="020B0604020202020204" pitchFamily="34" charset="0"/>
              </a:rPr>
              <a:t>Also although it is important not to halt the disclosure be mindful that if a staff member takes it, then a DSL has to speak to the child, then police and social care, it could add to dilution of the disclosure.</a:t>
            </a:r>
          </a:p>
        </p:txBody>
      </p:sp>
    </p:spTree>
    <p:extLst>
      <p:ext uri="{BB962C8B-B14F-4D97-AF65-F5344CB8AC3E}">
        <p14:creationId xmlns:p14="http://schemas.microsoft.com/office/powerpoint/2010/main" val="10907932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Questioning - Summary</a:t>
            </a:r>
          </a:p>
        </p:txBody>
      </p:sp>
      <p:sp>
        <p:nvSpPr>
          <p:cNvPr id="3" name="Content Placeholder 2"/>
          <p:cNvSpPr>
            <a:spLocks noGrp="1"/>
          </p:cNvSpPr>
          <p:nvPr>
            <p:ph idx="1"/>
          </p:nvPr>
        </p:nvSpPr>
        <p:spPr>
          <a:xfrm>
            <a:off x="1689652" y="1825625"/>
            <a:ext cx="9664148" cy="4351338"/>
          </a:xfrm>
        </p:spPr>
        <p:txBody>
          <a:bodyPr/>
          <a:lstStyle/>
          <a:p>
            <a:pPr>
              <a:lnSpc>
                <a:spcPct val="100000"/>
              </a:lnSpc>
            </a:pPr>
            <a:r>
              <a:rPr lang="en-GB" dirty="0">
                <a:latin typeface="Arial" panose="020B0604020202020204" pitchFamily="34" charset="0"/>
                <a:cs typeface="Arial" panose="020B0604020202020204" pitchFamily="34" charset="0"/>
              </a:rPr>
              <a:t>Minimum questions - maximum information.</a:t>
            </a:r>
          </a:p>
          <a:p>
            <a:pPr>
              <a:lnSpc>
                <a:spcPct val="100000"/>
              </a:lnSpc>
            </a:pPr>
            <a:r>
              <a:rPr lang="en-GB" dirty="0">
                <a:latin typeface="Arial" panose="020B0604020202020204" pitchFamily="34" charset="0"/>
                <a:cs typeface="Arial" panose="020B0604020202020204" pitchFamily="34" charset="0"/>
              </a:rPr>
              <a:t>Let the child lead and don’t be tempted to jump in.</a:t>
            </a:r>
          </a:p>
          <a:p>
            <a:pPr>
              <a:lnSpc>
                <a:spcPct val="100000"/>
              </a:lnSpc>
            </a:pPr>
            <a:r>
              <a:rPr lang="en-GB" dirty="0">
                <a:latin typeface="Arial" panose="020B0604020202020204" pitchFamily="34" charset="0"/>
                <a:cs typeface="Arial" panose="020B0604020202020204" pitchFamily="34" charset="0"/>
              </a:rPr>
              <a:t>Clarity around language and context.</a:t>
            </a:r>
          </a:p>
          <a:p>
            <a:pPr>
              <a:lnSpc>
                <a:spcPct val="100000"/>
              </a:lnSpc>
            </a:pPr>
            <a:r>
              <a:rPr lang="en-GB" dirty="0">
                <a:latin typeface="Arial" panose="020B0604020202020204" pitchFamily="34" charset="0"/>
                <a:cs typeface="Arial" panose="020B0604020202020204" pitchFamily="34" charset="0"/>
              </a:rPr>
              <a:t>If you need to write things down, explain why.</a:t>
            </a:r>
          </a:p>
          <a:p>
            <a:pPr>
              <a:lnSpc>
                <a:spcPct val="100000"/>
              </a:lnSpc>
            </a:pPr>
            <a:r>
              <a:rPr lang="en-GB" dirty="0">
                <a:latin typeface="Arial" panose="020B0604020202020204" pitchFamily="34" charset="0"/>
                <a:cs typeface="Arial" panose="020B0604020202020204" pitchFamily="34" charset="0"/>
              </a:rPr>
              <a:t>Don’t make assumptions.</a:t>
            </a:r>
          </a:p>
          <a:p>
            <a:pPr>
              <a:lnSpc>
                <a:spcPct val="100000"/>
              </a:lnSpc>
            </a:pPr>
            <a:r>
              <a:rPr lang="en-GB" dirty="0">
                <a:latin typeface="Arial" panose="020B0604020202020204" pitchFamily="34" charset="0"/>
                <a:cs typeface="Arial" panose="020B0604020202020204" pitchFamily="34" charset="0"/>
              </a:rPr>
              <a:t>Move it on to the professionals who need to see the child.</a:t>
            </a:r>
          </a:p>
        </p:txBody>
      </p:sp>
    </p:spTree>
    <p:extLst>
      <p:ext uri="{BB962C8B-B14F-4D97-AF65-F5344CB8AC3E}">
        <p14:creationId xmlns:p14="http://schemas.microsoft.com/office/powerpoint/2010/main" val="30805896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Verbal or CPOMS</a:t>
            </a:r>
          </a:p>
        </p:txBody>
      </p:sp>
      <p:sp>
        <p:nvSpPr>
          <p:cNvPr id="3" name="Content Placeholder 2"/>
          <p:cNvSpPr>
            <a:spLocks noGrp="1"/>
          </p:cNvSpPr>
          <p:nvPr>
            <p:ph idx="1"/>
          </p:nvPr>
        </p:nvSpPr>
        <p:spPr/>
        <p:txBody>
          <a:bodyPr>
            <a:normAutofit fontScale="92500" lnSpcReduction="10000"/>
          </a:bodyPr>
          <a:lstStyle/>
          <a:p>
            <a:pPr>
              <a:lnSpc>
                <a:spcPct val="110000"/>
              </a:lnSpc>
            </a:pPr>
            <a:r>
              <a:rPr lang="en-GB" dirty="0">
                <a:latin typeface="Arial" panose="020B0604020202020204" pitchFamily="34" charset="0"/>
                <a:cs typeface="Arial" panose="020B0604020202020204" pitchFamily="34" charset="0"/>
              </a:rPr>
              <a:t>What do you need to do with the information? Record it or Share it and record it?</a:t>
            </a:r>
          </a:p>
          <a:p>
            <a:pPr>
              <a:lnSpc>
                <a:spcPct val="110000"/>
              </a:lnSpc>
            </a:pPr>
            <a:r>
              <a:rPr lang="en-GB" dirty="0">
                <a:latin typeface="Arial" panose="020B0604020202020204" pitchFamily="34" charset="0"/>
                <a:cs typeface="Arial" panose="020B0604020202020204" pitchFamily="34" charset="0"/>
              </a:rPr>
              <a:t>What is the IMMEDIACY of the risk of harm? Has the child shared something that means they are at risk of harm that night going back to their home address?</a:t>
            </a:r>
          </a:p>
          <a:p>
            <a:pPr>
              <a:lnSpc>
                <a:spcPct val="110000"/>
              </a:lnSpc>
            </a:pPr>
            <a:r>
              <a:rPr lang="en-GB" dirty="0">
                <a:latin typeface="Arial" panose="020B0604020202020204" pitchFamily="34" charset="0"/>
                <a:cs typeface="Arial" panose="020B0604020202020204" pitchFamily="34" charset="0"/>
              </a:rPr>
              <a:t>IF SO SHARE IMMEDIATELY WITH DSL </a:t>
            </a:r>
          </a:p>
          <a:p>
            <a:pPr>
              <a:lnSpc>
                <a:spcPct val="110000"/>
              </a:lnSpc>
            </a:pPr>
            <a:r>
              <a:rPr lang="en-GB" dirty="0">
                <a:latin typeface="Arial" panose="020B0604020202020204" pitchFamily="34" charset="0"/>
                <a:cs typeface="Arial" panose="020B0604020202020204" pitchFamily="34" charset="0"/>
              </a:rPr>
              <a:t>IF IN DOUBT CHECK IT OUT</a:t>
            </a:r>
          </a:p>
          <a:p>
            <a:pPr>
              <a:lnSpc>
                <a:spcPct val="110000"/>
              </a:lnSpc>
            </a:pPr>
            <a:r>
              <a:rPr lang="en-GB" dirty="0">
                <a:latin typeface="Arial" panose="020B0604020202020204" pitchFamily="34" charset="0"/>
                <a:cs typeface="Arial" panose="020B0604020202020204" pitchFamily="34" charset="0"/>
              </a:rPr>
              <a:t>If it is information that is part of a bigger picture then it still needs to be recorded on CPOMS but it does not need to be shared directly.</a:t>
            </a:r>
          </a:p>
        </p:txBody>
      </p:sp>
    </p:spTree>
    <p:extLst>
      <p:ext uri="{BB962C8B-B14F-4D97-AF65-F5344CB8AC3E}">
        <p14:creationId xmlns:p14="http://schemas.microsoft.com/office/powerpoint/2010/main" val="28169440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Avoid delay</a:t>
            </a:r>
          </a:p>
        </p:txBody>
      </p:sp>
      <p:sp>
        <p:nvSpPr>
          <p:cNvPr id="3" name="Content Placeholder 2"/>
          <p:cNvSpPr>
            <a:spLocks noGrp="1"/>
          </p:cNvSpPr>
          <p:nvPr>
            <p:ph idx="1"/>
          </p:nvPr>
        </p:nvSpPr>
        <p:spPr/>
        <p:txBody>
          <a:bodyPr/>
          <a:lstStyle/>
          <a:p>
            <a:pPr>
              <a:lnSpc>
                <a:spcPct val="100000"/>
              </a:lnSpc>
            </a:pPr>
            <a:r>
              <a:rPr lang="en-GB" dirty="0">
                <a:latin typeface="Arial" panose="020B0604020202020204" pitchFamily="34" charset="0"/>
                <a:cs typeface="Arial" panose="020B0604020202020204" pitchFamily="34" charset="0"/>
              </a:rPr>
              <a:t>Don’t CPOMs or record without the direct, verbal conversation with DSL.</a:t>
            </a:r>
          </a:p>
          <a:p>
            <a:pPr>
              <a:lnSpc>
                <a:spcPct val="100000"/>
              </a:lnSpc>
            </a:pPr>
            <a:r>
              <a:rPr lang="en-GB" dirty="0">
                <a:latin typeface="Arial" panose="020B0604020202020204" pitchFamily="34" charset="0"/>
                <a:cs typeface="Arial" panose="020B0604020202020204" pitchFamily="34" charset="0"/>
              </a:rPr>
              <a:t>Don’t wait for a break in timetable or a chance to catch DSL.</a:t>
            </a:r>
          </a:p>
          <a:p>
            <a:pPr>
              <a:lnSpc>
                <a:spcPct val="100000"/>
              </a:lnSpc>
            </a:pPr>
            <a:r>
              <a:rPr lang="en-GB" dirty="0">
                <a:latin typeface="Arial" panose="020B0604020202020204" pitchFamily="34" charset="0"/>
                <a:cs typeface="Arial" panose="020B0604020202020204" pitchFamily="34" charset="0"/>
              </a:rPr>
              <a:t>Don’t wait for a return to work of DSL.</a:t>
            </a:r>
          </a:p>
          <a:p>
            <a:pPr>
              <a:lnSpc>
                <a:spcPct val="100000"/>
              </a:lnSpc>
            </a:pPr>
            <a:r>
              <a:rPr lang="en-GB" dirty="0">
                <a:latin typeface="Arial" panose="020B0604020202020204" pitchFamily="34" charset="0"/>
                <a:cs typeface="Arial" panose="020B0604020202020204" pitchFamily="34" charset="0"/>
              </a:rPr>
              <a:t>Don’t assume the information is not important, irrelevant or already known to the DSL.</a:t>
            </a:r>
          </a:p>
          <a:p>
            <a:pPr>
              <a:lnSpc>
                <a:spcPct val="100000"/>
              </a:lnSpc>
            </a:pPr>
            <a:r>
              <a:rPr lang="en-GB" dirty="0">
                <a:latin typeface="Arial" panose="020B0604020202020204" pitchFamily="34" charset="0"/>
                <a:cs typeface="Arial" panose="020B0604020202020204" pitchFamily="34" charset="0"/>
              </a:rPr>
              <a:t>Don’t dismiss information shared by other pupils.</a:t>
            </a:r>
          </a:p>
        </p:txBody>
      </p:sp>
    </p:spTree>
    <p:extLst>
      <p:ext uri="{BB962C8B-B14F-4D97-AF65-F5344CB8AC3E}">
        <p14:creationId xmlns:p14="http://schemas.microsoft.com/office/powerpoint/2010/main" val="25434646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Recording</a:t>
            </a:r>
          </a:p>
        </p:txBody>
      </p:sp>
      <p:sp>
        <p:nvSpPr>
          <p:cNvPr id="3" name="Content Placeholder 2"/>
          <p:cNvSpPr>
            <a:spLocks noGrp="1"/>
          </p:cNvSpPr>
          <p:nvPr>
            <p:ph idx="1"/>
          </p:nvPr>
        </p:nvSpPr>
        <p:spPr>
          <a:xfrm>
            <a:off x="1441174" y="1825625"/>
            <a:ext cx="9912626" cy="4351338"/>
          </a:xfrm>
        </p:spPr>
        <p:txBody>
          <a:bodyPr>
            <a:normAutofit fontScale="92500" lnSpcReduction="10000"/>
          </a:bodyPr>
          <a:lstStyle/>
          <a:p>
            <a:pPr marL="0" indent="0">
              <a:lnSpc>
                <a:spcPct val="110000"/>
              </a:lnSpc>
              <a:buNone/>
            </a:pPr>
            <a:r>
              <a:rPr lang="en-GB" b="1" dirty="0">
                <a:latin typeface="Arial" panose="020B0604020202020204" pitchFamily="34" charset="0"/>
                <a:cs typeface="Arial" panose="020B0604020202020204" pitchFamily="34" charset="0"/>
              </a:rPr>
              <a:t>Purpose, Outcome, Action</a:t>
            </a:r>
          </a:p>
          <a:p>
            <a:pPr>
              <a:lnSpc>
                <a:spcPct val="110000"/>
              </a:lnSpc>
            </a:pPr>
            <a:r>
              <a:rPr lang="en-GB" dirty="0">
                <a:latin typeface="Arial" panose="020B0604020202020204" pitchFamily="34" charset="0"/>
                <a:cs typeface="Arial" panose="020B0604020202020204" pitchFamily="34" charset="0"/>
              </a:rPr>
              <a:t>Why are you making the record? (Purpose)</a:t>
            </a:r>
          </a:p>
          <a:p>
            <a:pPr>
              <a:lnSpc>
                <a:spcPct val="110000"/>
              </a:lnSpc>
            </a:pPr>
            <a:r>
              <a:rPr lang="en-GB" dirty="0">
                <a:latin typeface="Arial" panose="020B0604020202020204" pitchFamily="34" charset="0"/>
                <a:cs typeface="Arial" panose="020B0604020202020204" pitchFamily="34" charset="0"/>
              </a:rPr>
              <a:t>What happened? (Purpose)</a:t>
            </a:r>
          </a:p>
          <a:p>
            <a:pPr>
              <a:lnSpc>
                <a:spcPct val="110000"/>
              </a:lnSpc>
            </a:pPr>
            <a:r>
              <a:rPr lang="en-GB" dirty="0">
                <a:latin typeface="Arial" panose="020B0604020202020204" pitchFamily="34" charset="0"/>
                <a:cs typeface="Arial" panose="020B0604020202020204" pitchFamily="34" charset="0"/>
              </a:rPr>
              <a:t>What was the end result e.g. what was agreed for child, or parent? (Outcome)</a:t>
            </a:r>
          </a:p>
          <a:p>
            <a:pPr>
              <a:lnSpc>
                <a:spcPct val="110000"/>
              </a:lnSpc>
            </a:pPr>
            <a:r>
              <a:rPr lang="en-GB" dirty="0">
                <a:latin typeface="Arial" panose="020B0604020202020204" pitchFamily="34" charset="0"/>
                <a:cs typeface="Arial" panose="020B0604020202020204" pitchFamily="34" charset="0"/>
              </a:rPr>
              <a:t>Is the child happy with what is happening now, do they understand? (Outcome)</a:t>
            </a:r>
          </a:p>
          <a:p>
            <a:pPr>
              <a:lnSpc>
                <a:spcPct val="110000"/>
              </a:lnSpc>
            </a:pPr>
            <a:r>
              <a:rPr lang="en-GB" dirty="0">
                <a:latin typeface="Arial" panose="020B0604020202020204" pitchFamily="34" charset="0"/>
                <a:cs typeface="Arial" panose="020B0604020202020204" pitchFamily="34" charset="0"/>
              </a:rPr>
              <a:t>What needs to happen now? What is going to happen next? Who needs to do what, now? (Action)</a:t>
            </a:r>
          </a:p>
        </p:txBody>
      </p:sp>
    </p:spTree>
    <p:extLst>
      <p:ext uri="{BB962C8B-B14F-4D97-AF65-F5344CB8AC3E}">
        <p14:creationId xmlns:p14="http://schemas.microsoft.com/office/powerpoint/2010/main" val="40651683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Photography, videos and </a:t>
            </a:r>
            <a:br>
              <a:rPr lang="en-GB" b="1" dirty="0">
                <a:latin typeface="Arial" panose="020B0604020202020204" pitchFamily="34" charset="0"/>
                <a:cs typeface="Arial" panose="020B0604020202020204" pitchFamily="34" charset="0"/>
              </a:rPr>
            </a:br>
            <a:r>
              <a:rPr lang="en-GB" b="1" dirty="0">
                <a:latin typeface="Arial" panose="020B0604020202020204" pitchFamily="34" charset="0"/>
                <a:cs typeface="Arial" panose="020B0604020202020204" pitchFamily="34" charset="0"/>
              </a:rPr>
              <a:t>other images/media</a:t>
            </a:r>
          </a:p>
        </p:txBody>
      </p:sp>
      <p:sp>
        <p:nvSpPr>
          <p:cNvPr id="3" name="Content Placeholder 2"/>
          <p:cNvSpPr>
            <a:spLocks noGrp="1"/>
          </p:cNvSpPr>
          <p:nvPr>
            <p:ph idx="1"/>
          </p:nvPr>
        </p:nvSpPr>
        <p:spPr>
          <a:xfrm>
            <a:off x="838200" y="2467897"/>
            <a:ext cx="10515600" cy="3709066"/>
          </a:xfrm>
        </p:spPr>
        <p:txBody>
          <a:bodyPr>
            <a:normAutofit lnSpcReduction="10000"/>
          </a:bodyPr>
          <a:lstStyle/>
          <a:p>
            <a:pPr marL="0" indent="0">
              <a:lnSpc>
                <a:spcPct val="100000"/>
              </a:lnSpc>
              <a:buNone/>
            </a:pPr>
            <a:r>
              <a:rPr lang="en-GB" b="1" dirty="0">
                <a:latin typeface="Arial" panose="020B0604020202020204" pitchFamily="34" charset="0"/>
                <a:cs typeface="Arial" panose="020B0604020202020204" pitchFamily="34" charset="0"/>
              </a:rPr>
              <a:t>Schools should not:</a:t>
            </a:r>
          </a:p>
          <a:p>
            <a:pPr>
              <a:lnSpc>
                <a:spcPct val="100000"/>
              </a:lnSpc>
            </a:pPr>
            <a:r>
              <a:rPr lang="en-GB" dirty="0">
                <a:latin typeface="Arial" panose="020B0604020202020204" pitchFamily="34" charset="0"/>
                <a:cs typeface="Arial" panose="020B0604020202020204" pitchFamily="34" charset="0"/>
              </a:rPr>
              <a:t>take images of a child’s injury, bruising or similar (e.g. following a disclosure of abuse) even if requested by children’s social care.  </a:t>
            </a:r>
          </a:p>
          <a:p>
            <a:pPr>
              <a:lnSpc>
                <a:spcPct val="100000"/>
              </a:lnSpc>
            </a:pPr>
            <a:r>
              <a:rPr lang="en-GB" dirty="0">
                <a:latin typeface="Arial" panose="020B0604020202020204" pitchFamily="34" charset="0"/>
                <a:cs typeface="Arial" panose="020B0604020202020204" pitchFamily="34" charset="0"/>
              </a:rPr>
              <a:t>make audio recordings of a child’s disclosure. </a:t>
            </a: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pPr marL="3657600" lvl="8" indent="0" algn="r">
              <a:buNone/>
            </a:pPr>
            <a:r>
              <a:rPr lang="en-GB" i="1" dirty="0">
                <a:latin typeface="Arial" panose="020B0604020202020204" pitchFamily="34" charset="0"/>
                <a:cs typeface="Arial" panose="020B0604020202020204" pitchFamily="34" charset="0"/>
              </a:rPr>
              <a:t>Safer Working Practices, 2019</a:t>
            </a:r>
          </a:p>
        </p:txBody>
      </p:sp>
    </p:spTree>
    <p:extLst>
      <p:ext uri="{BB962C8B-B14F-4D97-AF65-F5344CB8AC3E}">
        <p14:creationId xmlns:p14="http://schemas.microsoft.com/office/powerpoint/2010/main" val="9392763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Consistency is key in records</a:t>
            </a:r>
          </a:p>
        </p:txBody>
      </p:sp>
      <p:sp>
        <p:nvSpPr>
          <p:cNvPr id="3" name="Content Placeholder 2"/>
          <p:cNvSpPr>
            <a:spLocks noGrp="1"/>
          </p:cNvSpPr>
          <p:nvPr>
            <p:ph idx="1"/>
          </p:nvPr>
        </p:nvSpPr>
        <p:spPr/>
        <p:txBody>
          <a:bodyPr>
            <a:normAutofit fontScale="85000" lnSpcReduction="10000"/>
          </a:bodyPr>
          <a:lstStyle/>
          <a:p>
            <a:pPr>
              <a:lnSpc>
                <a:spcPct val="120000"/>
              </a:lnSpc>
            </a:pPr>
            <a:r>
              <a:rPr lang="en-GB" dirty="0">
                <a:latin typeface="Arial" panose="020B0604020202020204" pitchFamily="34" charset="0"/>
                <a:cs typeface="Arial" panose="020B0604020202020204" pitchFamily="34" charset="0"/>
              </a:rPr>
              <a:t>Who undertook what and where did it happen?</a:t>
            </a:r>
          </a:p>
          <a:p>
            <a:pPr>
              <a:lnSpc>
                <a:spcPct val="120000"/>
              </a:lnSpc>
            </a:pPr>
            <a:r>
              <a:rPr lang="en-GB" dirty="0">
                <a:latin typeface="Arial" panose="020B0604020202020204" pitchFamily="34" charset="0"/>
                <a:cs typeface="Arial" panose="020B0604020202020204" pitchFamily="34" charset="0"/>
              </a:rPr>
              <a:t>What context is required for the entry to be meaningful?</a:t>
            </a:r>
          </a:p>
          <a:p>
            <a:pPr>
              <a:lnSpc>
                <a:spcPct val="120000"/>
              </a:lnSpc>
            </a:pPr>
            <a:r>
              <a:rPr lang="en-GB" dirty="0">
                <a:latin typeface="Arial" panose="020B0604020202020204" pitchFamily="34" charset="0"/>
                <a:cs typeface="Arial" panose="020B0604020202020204" pitchFamily="34" charset="0"/>
              </a:rPr>
              <a:t>What was the outcome e.g. how was it left for the child - don’t just treat the disclosure or the incident.  How did we leave the child feeling? How did it end? (outcome) What happened next or needs to happen? (actions).</a:t>
            </a:r>
          </a:p>
          <a:p>
            <a:pPr>
              <a:lnSpc>
                <a:spcPct val="120000"/>
              </a:lnSpc>
            </a:pPr>
            <a:r>
              <a:rPr lang="en-GB" dirty="0">
                <a:latin typeface="Arial" panose="020B0604020202020204" pitchFamily="34" charset="0"/>
                <a:cs typeface="Arial" panose="020B0604020202020204" pitchFamily="34" charset="0"/>
              </a:rPr>
              <a:t>Expectation of what staff need to do next e.g. its not just handed over to DSL, more evidence/recording required.  If it’s classroom management - what are they going to do? If it’s a disclosure - how do we feed back securely?</a:t>
            </a:r>
          </a:p>
        </p:txBody>
      </p:sp>
    </p:spTree>
    <p:extLst>
      <p:ext uri="{BB962C8B-B14F-4D97-AF65-F5344CB8AC3E}">
        <p14:creationId xmlns:p14="http://schemas.microsoft.com/office/powerpoint/2010/main" val="36151457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How do we get the best </a:t>
            </a:r>
            <a:br>
              <a:rPr lang="en-GB" b="1" dirty="0">
                <a:latin typeface="Arial" panose="020B0604020202020204" pitchFamily="34" charset="0"/>
                <a:cs typeface="Arial" panose="020B0604020202020204" pitchFamily="34" charset="0"/>
              </a:rPr>
            </a:br>
            <a:r>
              <a:rPr lang="en-GB" b="1" dirty="0">
                <a:latin typeface="Arial" panose="020B0604020202020204" pitchFamily="34" charset="0"/>
                <a:cs typeface="Arial" panose="020B0604020202020204" pitchFamily="34" charset="0"/>
              </a:rPr>
              <a:t>from staff recording?</a:t>
            </a:r>
          </a:p>
        </p:txBody>
      </p:sp>
      <p:sp>
        <p:nvSpPr>
          <p:cNvPr id="3" name="Content Placeholder 2"/>
          <p:cNvSpPr>
            <a:spLocks noGrp="1"/>
          </p:cNvSpPr>
          <p:nvPr>
            <p:ph idx="1"/>
          </p:nvPr>
        </p:nvSpPr>
        <p:spPr>
          <a:xfrm>
            <a:off x="838200" y="1878496"/>
            <a:ext cx="10515600" cy="4781795"/>
          </a:xfrm>
        </p:spPr>
        <p:txBody>
          <a:bodyPr>
            <a:normAutofit fontScale="92500"/>
          </a:bodyPr>
          <a:lstStyle/>
          <a:p>
            <a:pPr>
              <a:lnSpc>
                <a:spcPct val="110000"/>
              </a:lnSpc>
            </a:pPr>
            <a:r>
              <a:rPr lang="en-GB" sz="2400" dirty="0">
                <a:latin typeface="Arial" panose="020B0604020202020204" pitchFamily="34" charset="0"/>
                <a:cs typeface="Arial" panose="020B0604020202020204" pitchFamily="34" charset="0"/>
              </a:rPr>
              <a:t>Promotion of it - well embedded practice that staff are used to, not just every now and again.  Revisiting needs to be constant.</a:t>
            </a:r>
          </a:p>
          <a:p>
            <a:pPr>
              <a:lnSpc>
                <a:spcPct val="110000"/>
              </a:lnSpc>
            </a:pPr>
            <a:r>
              <a:rPr lang="en-GB" sz="2400" dirty="0">
                <a:latin typeface="Arial" panose="020B0604020202020204" pitchFamily="34" charset="0"/>
                <a:cs typeface="Arial" panose="020B0604020202020204" pitchFamily="34" charset="0"/>
              </a:rPr>
              <a:t>Highlight positives - what did they do well? Including feedback on the recording.</a:t>
            </a:r>
          </a:p>
          <a:p>
            <a:pPr>
              <a:lnSpc>
                <a:spcPct val="110000"/>
              </a:lnSpc>
            </a:pPr>
            <a:r>
              <a:rPr lang="en-GB" sz="2400" dirty="0">
                <a:latin typeface="Arial" panose="020B0604020202020204" pitchFamily="34" charset="0"/>
                <a:cs typeface="Arial" panose="020B0604020202020204" pitchFamily="34" charset="0"/>
              </a:rPr>
              <a:t>Make them feel valued - how did their recording contribute to a positive outcome for a child? How do they know they are making a difference or getting it right?</a:t>
            </a:r>
          </a:p>
          <a:p>
            <a:pPr>
              <a:lnSpc>
                <a:spcPct val="110000"/>
              </a:lnSpc>
            </a:pPr>
            <a:r>
              <a:rPr lang="en-GB" sz="2400" dirty="0">
                <a:latin typeface="Arial" panose="020B0604020202020204" pitchFamily="34" charset="0"/>
                <a:cs typeface="Arial" panose="020B0604020202020204" pitchFamily="34" charset="0"/>
              </a:rPr>
              <a:t>Consistency - regularly reviewing recording and improving it across the whole workforce.</a:t>
            </a:r>
          </a:p>
          <a:p>
            <a:pPr>
              <a:lnSpc>
                <a:spcPct val="110000"/>
              </a:lnSpc>
            </a:pPr>
            <a:r>
              <a:rPr lang="en-GB" sz="2400" dirty="0">
                <a:latin typeface="Arial" panose="020B0604020202020204" pitchFamily="34" charset="0"/>
                <a:cs typeface="Arial" panose="020B0604020202020204" pitchFamily="34" charset="0"/>
              </a:rPr>
              <a:t>Encourage the verbal discussions as well as the records (where applicable).</a:t>
            </a:r>
          </a:p>
          <a:p>
            <a:pPr>
              <a:lnSpc>
                <a:spcPct val="110000"/>
              </a:lnSpc>
            </a:pPr>
            <a:r>
              <a:rPr lang="en-GB" sz="2400" dirty="0">
                <a:latin typeface="Arial" panose="020B0604020202020204" pitchFamily="34" charset="0"/>
                <a:cs typeface="Arial" panose="020B0604020202020204" pitchFamily="34" charset="0"/>
              </a:rPr>
              <a:t>Create the culture of sharing about all issues not just children.</a:t>
            </a:r>
          </a:p>
        </p:txBody>
      </p:sp>
    </p:spTree>
    <p:extLst>
      <p:ext uri="{BB962C8B-B14F-4D97-AF65-F5344CB8AC3E}">
        <p14:creationId xmlns:p14="http://schemas.microsoft.com/office/powerpoint/2010/main" val="19279780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Involving Police and </a:t>
            </a:r>
            <a:br>
              <a:rPr lang="en-GB" b="1" dirty="0">
                <a:latin typeface="Arial" panose="020B0604020202020204" pitchFamily="34" charset="0"/>
                <a:cs typeface="Arial" panose="020B0604020202020204" pitchFamily="34" charset="0"/>
              </a:rPr>
            </a:br>
            <a:r>
              <a:rPr lang="en-GB" b="1" dirty="0">
                <a:latin typeface="Arial" panose="020B0604020202020204" pitchFamily="34" charset="0"/>
                <a:cs typeface="Arial" panose="020B0604020202020204" pitchFamily="34" charset="0"/>
              </a:rPr>
              <a:t>Children’s Services</a:t>
            </a:r>
          </a:p>
        </p:txBody>
      </p:sp>
      <p:sp>
        <p:nvSpPr>
          <p:cNvPr id="3" name="Content Placeholder 2"/>
          <p:cNvSpPr>
            <a:spLocks noGrp="1"/>
          </p:cNvSpPr>
          <p:nvPr>
            <p:ph idx="1"/>
          </p:nvPr>
        </p:nvSpPr>
        <p:spPr/>
        <p:txBody>
          <a:bodyPr/>
          <a:lstStyle/>
          <a:p>
            <a:pPr>
              <a:lnSpc>
                <a:spcPct val="100000"/>
              </a:lnSpc>
            </a:pPr>
            <a:r>
              <a:rPr lang="en-GB" dirty="0">
                <a:latin typeface="Arial" panose="020B0604020202020204" pitchFamily="34" charset="0"/>
                <a:cs typeface="Arial" panose="020B0604020202020204" pitchFamily="34" charset="0"/>
              </a:rPr>
              <a:t>The DSL will contact front door services and make a safeguarding referral.</a:t>
            </a:r>
          </a:p>
          <a:p>
            <a:pPr>
              <a:lnSpc>
                <a:spcPct val="100000"/>
              </a:lnSpc>
            </a:pPr>
            <a:r>
              <a:rPr lang="en-GB" dirty="0">
                <a:latin typeface="Arial" panose="020B0604020202020204" pitchFamily="34" charset="0"/>
                <a:cs typeface="Arial" panose="020B0604020202020204" pitchFamily="34" charset="0"/>
              </a:rPr>
              <a:t>Police and Social Care will decide if it meets the threshold for intervention.</a:t>
            </a:r>
          </a:p>
          <a:p>
            <a:pPr>
              <a:lnSpc>
                <a:spcPct val="100000"/>
              </a:lnSpc>
            </a:pPr>
            <a:r>
              <a:rPr lang="en-GB" dirty="0">
                <a:latin typeface="Arial" panose="020B0604020202020204" pitchFamily="34" charset="0"/>
                <a:cs typeface="Arial" panose="020B0604020202020204" pitchFamily="34" charset="0"/>
              </a:rPr>
              <a:t>One or both agencies may investigate the concerns depending on the disclosure.  This may lead to a formal ABE (achieving best evidence) video of the victim.</a:t>
            </a:r>
          </a:p>
          <a:p>
            <a:pPr>
              <a:lnSpc>
                <a:spcPct val="100000"/>
              </a:lnSpc>
            </a:pPr>
            <a:r>
              <a:rPr lang="en-GB" dirty="0">
                <a:latin typeface="Arial" panose="020B0604020202020204" pitchFamily="34" charset="0"/>
                <a:cs typeface="Arial" panose="020B0604020202020204" pitchFamily="34" charset="0"/>
              </a:rPr>
              <a:t>Decisions will be made about whether the child can go home, and what further action needs to be taken.</a:t>
            </a:r>
          </a:p>
        </p:txBody>
      </p:sp>
    </p:spTree>
    <p:extLst>
      <p:ext uri="{BB962C8B-B14F-4D97-AF65-F5344CB8AC3E}">
        <p14:creationId xmlns:p14="http://schemas.microsoft.com/office/powerpoint/2010/main" val="6075117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Afterwards…</a:t>
            </a:r>
          </a:p>
        </p:txBody>
      </p:sp>
      <p:sp>
        <p:nvSpPr>
          <p:cNvPr id="3" name="Content Placeholder 2"/>
          <p:cNvSpPr>
            <a:spLocks noGrp="1"/>
          </p:cNvSpPr>
          <p:nvPr>
            <p:ph idx="1"/>
          </p:nvPr>
        </p:nvSpPr>
        <p:spPr/>
        <p:txBody>
          <a:bodyPr/>
          <a:lstStyle/>
          <a:p>
            <a:pPr>
              <a:lnSpc>
                <a:spcPct val="100000"/>
              </a:lnSpc>
            </a:pPr>
            <a:r>
              <a:rPr lang="en-GB" dirty="0">
                <a:latin typeface="Arial" panose="020B0604020202020204" pitchFamily="34" charset="0"/>
                <a:cs typeface="Arial" panose="020B0604020202020204" pitchFamily="34" charset="0"/>
              </a:rPr>
              <a:t>Have we pursued the best outcome for the child?</a:t>
            </a:r>
          </a:p>
          <a:p>
            <a:pPr>
              <a:lnSpc>
                <a:spcPct val="100000"/>
              </a:lnSpc>
            </a:pPr>
            <a:r>
              <a:rPr lang="en-GB" dirty="0">
                <a:latin typeface="Arial" panose="020B0604020202020204" pitchFamily="34" charset="0"/>
                <a:cs typeface="Arial" panose="020B0604020202020204" pitchFamily="34" charset="0"/>
              </a:rPr>
              <a:t>Have we ensured staff who have dealt with disclosure have off loaded before going home?</a:t>
            </a:r>
          </a:p>
          <a:p>
            <a:pPr>
              <a:lnSpc>
                <a:spcPct val="100000"/>
              </a:lnSpc>
            </a:pPr>
            <a:r>
              <a:rPr lang="en-GB" dirty="0">
                <a:latin typeface="Arial" panose="020B0604020202020204" pitchFamily="34" charset="0"/>
                <a:cs typeface="Arial" panose="020B0604020202020204" pitchFamily="34" charset="0"/>
              </a:rPr>
              <a:t>Have we ensured any subsequent actions or follow up have been recorded?</a:t>
            </a:r>
          </a:p>
          <a:p>
            <a:pPr>
              <a:lnSpc>
                <a:spcPct val="100000"/>
              </a:lnSpc>
            </a:pPr>
            <a:r>
              <a:rPr lang="en-GB" dirty="0">
                <a:latin typeface="Arial" panose="020B0604020202020204" pitchFamily="34" charset="0"/>
                <a:cs typeface="Arial" panose="020B0604020202020204" pitchFamily="34" charset="0"/>
              </a:rPr>
              <a:t>Have we checked in with the child following the incident, regularly, irrespective of the outcome with social care/police?</a:t>
            </a:r>
          </a:p>
          <a:p>
            <a:pPr>
              <a:lnSpc>
                <a:spcPct val="100000"/>
              </a:lnSpc>
            </a:pPr>
            <a:r>
              <a:rPr lang="en-GB" dirty="0">
                <a:latin typeface="Arial" panose="020B0604020202020204" pitchFamily="34" charset="0"/>
                <a:cs typeface="Arial" panose="020B0604020202020204" pitchFamily="34" charset="0"/>
              </a:rPr>
              <a:t>Have we implemented the support the child needs in school?</a:t>
            </a:r>
          </a:p>
        </p:txBody>
      </p:sp>
    </p:spTree>
    <p:extLst>
      <p:ext uri="{BB962C8B-B14F-4D97-AF65-F5344CB8AC3E}">
        <p14:creationId xmlns:p14="http://schemas.microsoft.com/office/powerpoint/2010/main" val="1600348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325563"/>
          </a:xfrm>
        </p:spPr>
        <p:txBody>
          <a:bodyPr>
            <a:normAutofit/>
          </a:bodyPr>
          <a:lstStyle/>
          <a:p>
            <a:pPr algn="ctr"/>
            <a:r>
              <a:rPr lang="en-GB" sz="4000" b="1" dirty="0">
                <a:latin typeface="Arial" panose="020B0604020202020204" pitchFamily="34" charset="0"/>
                <a:cs typeface="Arial" panose="020B0604020202020204" pitchFamily="34" charset="0"/>
              </a:rPr>
              <a:t>Setting up a system of safeguarding /recording: Tiered Secondary</a:t>
            </a:r>
          </a:p>
        </p:txBody>
      </p:sp>
      <p:sp>
        <p:nvSpPr>
          <p:cNvPr id="3" name="Content Placeholder 2"/>
          <p:cNvSpPr>
            <a:spLocks noGrp="1"/>
          </p:cNvSpPr>
          <p:nvPr>
            <p:ph idx="1"/>
          </p:nvPr>
        </p:nvSpPr>
        <p:spPr>
          <a:xfrm>
            <a:off x="937592" y="1785868"/>
            <a:ext cx="11058938" cy="4495661"/>
          </a:xfrm>
        </p:spPr>
        <p:txBody>
          <a:bodyPr>
            <a:normAutofit fontScale="62500" lnSpcReduction="20000"/>
          </a:bodyPr>
          <a:lstStyle/>
          <a:p>
            <a:pPr marL="0" indent="0">
              <a:lnSpc>
                <a:spcPct val="120000"/>
              </a:lnSpc>
              <a:buNone/>
            </a:pPr>
            <a:r>
              <a:rPr lang="en-GB" sz="3400" u="sng" dirty="0">
                <a:latin typeface="Arial" panose="020B0604020202020204" pitchFamily="34" charset="0"/>
                <a:cs typeface="Arial" panose="020B0604020202020204" pitchFamily="34" charset="0"/>
              </a:rPr>
              <a:t>Tier 1</a:t>
            </a:r>
          </a:p>
          <a:p>
            <a:pPr marL="0" indent="0">
              <a:lnSpc>
                <a:spcPct val="120000"/>
              </a:lnSpc>
              <a:buNone/>
            </a:pPr>
            <a:r>
              <a:rPr lang="en-GB" sz="3400" dirty="0">
                <a:latin typeface="Arial" panose="020B0604020202020204" pitchFamily="34" charset="0"/>
                <a:cs typeface="Arial" panose="020B0604020202020204" pitchFamily="34" charset="0"/>
              </a:rPr>
              <a:t>Administrators, TA’s, Site Supervisors, Lunchtime supervisors (may not access CPOMS)</a:t>
            </a:r>
          </a:p>
          <a:p>
            <a:pPr marL="0" indent="0">
              <a:lnSpc>
                <a:spcPct val="120000"/>
              </a:lnSpc>
              <a:buNone/>
            </a:pPr>
            <a:endParaRPr lang="en-GB" sz="1000" dirty="0">
              <a:latin typeface="Arial" panose="020B0604020202020204" pitchFamily="34" charset="0"/>
              <a:cs typeface="Arial" panose="020B0604020202020204" pitchFamily="34" charset="0"/>
            </a:endParaRPr>
          </a:p>
          <a:p>
            <a:pPr marL="0" indent="0">
              <a:lnSpc>
                <a:spcPct val="120000"/>
              </a:lnSpc>
              <a:buNone/>
            </a:pPr>
            <a:r>
              <a:rPr lang="en-GB" sz="3400" u="sng" dirty="0">
                <a:latin typeface="Arial" panose="020B0604020202020204" pitchFamily="34" charset="0"/>
                <a:cs typeface="Arial" panose="020B0604020202020204" pitchFamily="34" charset="0"/>
              </a:rPr>
              <a:t>Tier 2</a:t>
            </a:r>
          </a:p>
          <a:p>
            <a:pPr marL="0" indent="0">
              <a:lnSpc>
                <a:spcPct val="120000"/>
              </a:lnSpc>
              <a:buNone/>
            </a:pPr>
            <a:r>
              <a:rPr lang="en-GB" sz="3400" dirty="0">
                <a:latin typeface="Arial" panose="020B0604020202020204" pitchFamily="34" charset="0"/>
                <a:cs typeface="Arial" panose="020B0604020202020204" pitchFamily="34" charset="0"/>
              </a:rPr>
              <a:t>HLTA’s, Cover supervisors, class teachers, form tutors</a:t>
            </a:r>
          </a:p>
          <a:p>
            <a:pPr marL="0" indent="0">
              <a:lnSpc>
                <a:spcPct val="120000"/>
              </a:lnSpc>
              <a:buNone/>
            </a:pPr>
            <a:endParaRPr lang="en-GB" sz="1000" dirty="0">
              <a:latin typeface="Arial" panose="020B0604020202020204" pitchFamily="34" charset="0"/>
              <a:cs typeface="Arial" panose="020B0604020202020204" pitchFamily="34" charset="0"/>
            </a:endParaRPr>
          </a:p>
          <a:p>
            <a:pPr marL="0" indent="0">
              <a:lnSpc>
                <a:spcPct val="120000"/>
              </a:lnSpc>
              <a:buNone/>
            </a:pPr>
            <a:r>
              <a:rPr lang="en-GB" sz="3400" u="sng" dirty="0">
                <a:latin typeface="Arial" panose="020B0604020202020204" pitchFamily="34" charset="0"/>
                <a:cs typeface="Arial" panose="020B0604020202020204" pitchFamily="34" charset="0"/>
              </a:rPr>
              <a:t>Tier 3</a:t>
            </a:r>
          </a:p>
          <a:p>
            <a:pPr marL="0" indent="0">
              <a:lnSpc>
                <a:spcPct val="120000"/>
              </a:lnSpc>
              <a:buNone/>
            </a:pPr>
            <a:r>
              <a:rPr lang="en-GB" sz="3400" dirty="0">
                <a:latin typeface="Arial" panose="020B0604020202020204" pitchFamily="34" charset="0"/>
                <a:cs typeface="Arial" panose="020B0604020202020204" pitchFamily="34" charset="0"/>
              </a:rPr>
              <a:t>Heads of Year, Pastoral Leads, middle leaders</a:t>
            </a:r>
          </a:p>
          <a:p>
            <a:pPr marL="0" indent="0">
              <a:lnSpc>
                <a:spcPct val="120000"/>
              </a:lnSpc>
              <a:buNone/>
            </a:pPr>
            <a:endParaRPr lang="en-GB" sz="1000" dirty="0">
              <a:latin typeface="Arial" panose="020B0604020202020204" pitchFamily="34" charset="0"/>
              <a:cs typeface="Arial" panose="020B0604020202020204" pitchFamily="34" charset="0"/>
            </a:endParaRPr>
          </a:p>
          <a:p>
            <a:pPr marL="0" indent="0">
              <a:lnSpc>
                <a:spcPct val="120000"/>
              </a:lnSpc>
              <a:buNone/>
            </a:pPr>
            <a:r>
              <a:rPr lang="en-GB" sz="3400" u="sng" dirty="0">
                <a:latin typeface="Arial" panose="020B0604020202020204" pitchFamily="34" charset="0"/>
                <a:cs typeface="Arial" panose="020B0604020202020204" pitchFamily="34" charset="0"/>
              </a:rPr>
              <a:t>Tier 4 </a:t>
            </a:r>
          </a:p>
          <a:p>
            <a:pPr marL="0" indent="0">
              <a:lnSpc>
                <a:spcPct val="120000"/>
              </a:lnSpc>
              <a:buNone/>
            </a:pPr>
            <a:r>
              <a:rPr lang="en-GB" sz="3400" dirty="0">
                <a:latin typeface="Arial" panose="020B0604020202020204" pitchFamily="34" charset="0"/>
                <a:cs typeface="Arial" panose="020B0604020202020204" pitchFamily="34" charset="0"/>
              </a:rPr>
              <a:t>Designated Safeguarding Leads / senior leadership team (If trained)</a:t>
            </a:r>
          </a:p>
          <a:p>
            <a:endParaRPr lang="en-GB" dirty="0"/>
          </a:p>
        </p:txBody>
      </p:sp>
    </p:spTree>
    <p:extLst>
      <p:ext uri="{BB962C8B-B14F-4D97-AF65-F5344CB8AC3E}">
        <p14:creationId xmlns:p14="http://schemas.microsoft.com/office/powerpoint/2010/main" val="14665365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Text Box 3"/>
          <p:cNvSpPr txBox="1">
            <a:spLocks noChangeArrowheads="1"/>
          </p:cNvSpPr>
          <p:nvPr/>
        </p:nvSpPr>
        <p:spPr bwMode="auto">
          <a:xfrm>
            <a:off x="2208363" y="3375025"/>
            <a:ext cx="7789652"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685800">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marL="0" marR="0" lvl="0" indent="0" algn="ctr" defTabSz="685800" rtl="0" eaLnBrk="1" fontAlgn="base" latinLnBrk="0" hangingPunct="1">
              <a:lnSpc>
                <a:spcPct val="100000"/>
              </a:lnSpc>
              <a:spcBef>
                <a:spcPct val="50000"/>
              </a:spcBef>
              <a:spcAft>
                <a:spcPct val="0"/>
              </a:spcAft>
              <a:buClrTx/>
              <a:buSzTx/>
              <a:buFontTx/>
              <a:buNone/>
              <a:tabLst/>
              <a:defRPr/>
            </a:pPr>
            <a:r>
              <a:rPr kumimoji="0" lang="en-GB" altLang="en-US" sz="2800" b="0" i="0" u="none" strike="noStrike" kern="1200" cap="none" spc="0" normalizeH="0" baseline="0" noProof="0" dirty="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rPr>
              <a:t>Tel: 07711 443 463 </a:t>
            </a:r>
          </a:p>
          <a:p>
            <a:pPr marL="0" marR="0" lvl="0" indent="0" algn="ctr" defTabSz="685800" rtl="0" eaLnBrk="1" fontAlgn="base" latinLnBrk="0" hangingPunct="1">
              <a:lnSpc>
                <a:spcPct val="100000"/>
              </a:lnSpc>
              <a:spcBef>
                <a:spcPct val="50000"/>
              </a:spcBef>
              <a:spcAft>
                <a:spcPct val="0"/>
              </a:spcAft>
              <a:buClrTx/>
              <a:buSzTx/>
              <a:buFontTx/>
              <a:buNone/>
              <a:tabLst/>
              <a:defRPr/>
            </a:pPr>
            <a:r>
              <a:rPr kumimoji="0" lang="en-GB" altLang="en-US" sz="2800" b="0" i="0" u="none" strike="noStrike" kern="1200" cap="none" spc="0" normalizeH="0" baseline="0" noProof="0" dirty="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rPr>
              <a:t>E-mail: </a:t>
            </a:r>
            <a:r>
              <a:rPr kumimoji="0" lang="en-GB" altLang="en-US" sz="2800" b="0" i="0" u="none" strike="noStrike" kern="1200" cap="none" spc="0" normalizeH="0" baseline="0" noProof="0" dirty="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hlinkClick r:id="rId2"/>
              </a:rPr>
              <a:t>info@safeguardingfirst.com</a:t>
            </a:r>
            <a:endParaRPr kumimoji="0" lang="en-GB" altLang="en-US" sz="2800" b="0" i="0" u="none" strike="noStrike" kern="1200" cap="none" spc="0" normalizeH="0" baseline="0" noProof="0" dirty="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a:p>
            <a:pPr marL="0" marR="0" lvl="0" indent="0" algn="ctr" defTabSz="685800" rtl="0" eaLnBrk="1" fontAlgn="base" latinLnBrk="0" hangingPunct="1">
              <a:lnSpc>
                <a:spcPct val="100000"/>
              </a:lnSpc>
              <a:spcBef>
                <a:spcPct val="50000"/>
              </a:spcBef>
              <a:spcAft>
                <a:spcPct val="0"/>
              </a:spcAft>
              <a:buClrTx/>
              <a:buSzTx/>
              <a:buFontTx/>
              <a:buNone/>
              <a:tabLst/>
              <a:defRPr/>
            </a:pPr>
            <a:r>
              <a:rPr kumimoji="0" lang="en-GB" altLang="en-US" sz="2800" b="0" i="0" u="none" strike="noStrike" kern="1200" cap="none" spc="0" normalizeH="0" baseline="0" noProof="0" dirty="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rPr>
              <a:t>  Website </a:t>
            </a:r>
            <a:r>
              <a:rPr kumimoji="0" lang="en-GB" altLang="en-US" sz="2800" b="0" i="0" u="none" strike="noStrike" kern="1200" cap="none" spc="0" normalizeH="0" baseline="0" noProof="0" dirty="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hlinkClick r:id="rId3"/>
              </a:rPr>
              <a:t>www.safeguardingfirst.com</a:t>
            </a:r>
            <a:endParaRPr kumimoji="0" lang="en-GB" altLang="en-US" sz="2800" b="0" i="0" u="none" strike="noStrike" kern="1200" cap="none" spc="0" normalizeH="0" baseline="0" noProof="0" dirty="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2" name="TextBox 1">
            <a:extLst>
              <a:ext uri="{FF2B5EF4-FFF2-40B4-BE49-F238E27FC236}">
                <a16:creationId xmlns:a16="http://schemas.microsoft.com/office/drawing/2014/main" id="{4D9AF9F3-2917-4DB6-9099-EAB8E43CA8B1}"/>
              </a:ext>
            </a:extLst>
          </p:cNvPr>
          <p:cNvSpPr txBox="1"/>
          <p:nvPr/>
        </p:nvSpPr>
        <p:spPr>
          <a:xfrm>
            <a:off x="1524000" y="5492750"/>
            <a:ext cx="9144000" cy="738188"/>
          </a:xfrm>
          <a:prstGeom prst="rect">
            <a:avLst/>
          </a:prstGeom>
          <a:noFill/>
        </p:spPr>
        <p:txBody>
          <a:bodyPr>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rial" panose="020B0604020202020204" pitchFamily="34" charset="0"/>
                <a:ea typeface="MS PGothic" panose="020B0600070205080204" pitchFamily="34" charset="-128"/>
                <a:cs typeface="Arial" panose="020B0604020202020204" pitchFamily="34" charset="0"/>
              </a:rPr>
              <a:t>Pam Gartland: Safeguarding First ‘App’ available from the App Store                 </a:t>
            </a:r>
          </a:p>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S PGothic" panose="020B0600070205080204" pitchFamily="34" charset="-128"/>
              <a:cs typeface="Arial" panose="020B0604020202020204" pitchFamily="34"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rial" panose="020B0604020202020204" pitchFamily="34" charset="0"/>
                <a:ea typeface="MS PGothic" panose="020B0600070205080204" pitchFamily="34" charset="-128"/>
                <a:cs typeface="Arial" panose="020B0604020202020204" pitchFamily="34" charset="0"/>
              </a:rPr>
              <a:t>find us on Twitter - @safeguarding1st           </a:t>
            </a:r>
          </a:p>
        </p:txBody>
      </p:sp>
      <p:pic>
        <p:nvPicPr>
          <p:cNvPr id="4506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35910" y="5861844"/>
            <a:ext cx="43815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5"/>
          <a:stretch>
            <a:fillRect/>
          </a:stretch>
        </p:blipFill>
        <p:spPr>
          <a:xfrm>
            <a:off x="3835910" y="957531"/>
            <a:ext cx="4419569" cy="1975450"/>
          </a:xfrm>
          <a:prstGeom prst="rect">
            <a:avLst/>
          </a:prstGeom>
        </p:spPr>
      </p:pic>
    </p:spTree>
    <p:extLst>
      <p:ext uri="{BB962C8B-B14F-4D97-AF65-F5344CB8AC3E}">
        <p14:creationId xmlns:p14="http://schemas.microsoft.com/office/powerpoint/2010/main" val="219549969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Expectations of Safeguarding</a:t>
            </a:r>
          </a:p>
        </p:txBody>
      </p:sp>
      <p:sp>
        <p:nvSpPr>
          <p:cNvPr id="3" name="Content Placeholder 2"/>
          <p:cNvSpPr>
            <a:spLocks noGrp="1"/>
          </p:cNvSpPr>
          <p:nvPr>
            <p:ph idx="1"/>
          </p:nvPr>
        </p:nvSpPr>
        <p:spPr/>
        <p:txBody>
          <a:bodyPr/>
          <a:lstStyle/>
          <a:p>
            <a:r>
              <a:rPr lang="en-GB" dirty="0">
                <a:latin typeface="Arial" panose="020B0604020202020204" pitchFamily="34" charset="0"/>
                <a:cs typeface="Arial" panose="020B0604020202020204" pitchFamily="34" charset="0"/>
              </a:rPr>
              <a:t>Safeguarding is Everyone’s business</a:t>
            </a:r>
          </a:p>
          <a:p>
            <a:r>
              <a:rPr lang="en-GB" dirty="0">
                <a:latin typeface="Arial" panose="020B0604020202020204" pitchFamily="34" charset="0"/>
                <a:cs typeface="Arial" panose="020B0604020202020204" pitchFamily="34" charset="0"/>
              </a:rPr>
              <a:t>The person with the best relationship should speak to the child and consider:</a:t>
            </a:r>
          </a:p>
          <a:p>
            <a:r>
              <a:rPr lang="en-GB" dirty="0">
                <a:latin typeface="Arial" panose="020B0604020202020204" pitchFamily="34" charset="0"/>
                <a:cs typeface="Arial" panose="020B0604020202020204" pitchFamily="34" charset="0"/>
              </a:rPr>
              <a:t>What is my role?</a:t>
            </a:r>
          </a:p>
          <a:p>
            <a:r>
              <a:rPr lang="en-GB" b="1" dirty="0">
                <a:latin typeface="Arial" panose="020B0604020202020204" pitchFamily="34" charset="0"/>
                <a:cs typeface="Arial" panose="020B0604020202020204" pitchFamily="34" charset="0"/>
              </a:rPr>
              <a:t>What can I do first </a:t>
            </a:r>
            <a:r>
              <a:rPr lang="en-GB" dirty="0">
                <a:latin typeface="Arial" panose="020B0604020202020204" pitchFamily="34" charset="0"/>
                <a:cs typeface="Arial" panose="020B0604020202020204" pitchFamily="34" charset="0"/>
              </a:rPr>
              <a:t>before something needs escalating?</a:t>
            </a:r>
          </a:p>
          <a:p>
            <a:r>
              <a:rPr lang="en-GB" dirty="0">
                <a:latin typeface="Arial" panose="020B0604020202020204" pitchFamily="34" charset="0"/>
                <a:cs typeface="Arial" panose="020B0604020202020204" pitchFamily="34" charset="0"/>
              </a:rPr>
              <a:t>What is my understanding of the context?</a:t>
            </a:r>
          </a:p>
          <a:p>
            <a:r>
              <a:rPr lang="en-GB" dirty="0">
                <a:latin typeface="Arial" panose="020B0604020202020204" pitchFamily="34" charset="0"/>
                <a:cs typeface="Arial" panose="020B0604020202020204" pitchFamily="34" charset="0"/>
              </a:rPr>
              <a:t>What is the least amount of intervention required to support this child/family? </a:t>
            </a:r>
          </a:p>
        </p:txBody>
      </p:sp>
    </p:spTree>
    <p:extLst>
      <p:ext uri="{BB962C8B-B14F-4D97-AF65-F5344CB8AC3E}">
        <p14:creationId xmlns:p14="http://schemas.microsoft.com/office/powerpoint/2010/main" val="4018468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Examples of Tier 1 concerns</a:t>
            </a:r>
          </a:p>
        </p:txBody>
      </p:sp>
      <p:sp>
        <p:nvSpPr>
          <p:cNvPr id="3" name="Content Placeholder 2"/>
          <p:cNvSpPr>
            <a:spLocks noGrp="1"/>
          </p:cNvSpPr>
          <p:nvPr>
            <p:ph idx="1"/>
          </p:nvPr>
        </p:nvSpPr>
        <p:spPr>
          <a:xfrm>
            <a:off x="1374913" y="1835564"/>
            <a:ext cx="10515600" cy="4351338"/>
          </a:xfrm>
        </p:spPr>
        <p:txBody>
          <a:bodyPr/>
          <a:lstStyle/>
          <a:p>
            <a:pPr>
              <a:lnSpc>
                <a:spcPct val="100000"/>
              </a:lnSpc>
            </a:pPr>
            <a:r>
              <a:rPr lang="en-GB" dirty="0">
                <a:latin typeface="Arial" panose="020B0604020202020204" pitchFamily="34" charset="0"/>
                <a:cs typeface="Arial" panose="020B0604020202020204" pitchFamily="34" charset="0"/>
              </a:rPr>
              <a:t>Behaviour - not listening, minor incidents, not following instructions.</a:t>
            </a:r>
          </a:p>
          <a:p>
            <a:pPr>
              <a:lnSpc>
                <a:spcPct val="100000"/>
              </a:lnSpc>
            </a:pPr>
            <a:r>
              <a:rPr lang="en-GB" dirty="0">
                <a:latin typeface="Arial" panose="020B0604020202020204" pitchFamily="34" charset="0"/>
                <a:cs typeface="Arial" panose="020B0604020202020204" pitchFamily="34" charset="0"/>
              </a:rPr>
              <a:t>Attendance - minor problems e.g. some absences, no patterns.</a:t>
            </a:r>
          </a:p>
          <a:p>
            <a:pPr>
              <a:lnSpc>
                <a:spcPct val="100000"/>
              </a:lnSpc>
            </a:pPr>
            <a:r>
              <a:rPr lang="en-GB" dirty="0">
                <a:latin typeface="Arial" panose="020B0604020202020204" pitchFamily="34" charset="0"/>
                <a:cs typeface="Arial" panose="020B0604020202020204" pitchFamily="34" charset="0"/>
              </a:rPr>
              <a:t>Presentation - </a:t>
            </a:r>
            <a:r>
              <a:rPr lang="en-GB" dirty="0" err="1">
                <a:latin typeface="Arial" panose="020B0604020202020204" pitchFamily="34" charset="0"/>
                <a:cs typeface="Arial" panose="020B0604020202020204" pitchFamily="34" charset="0"/>
              </a:rPr>
              <a:t>adhoc</a:t>
            </a:r>
            <a:r>
              <a:rPr lang="en-GB" dirty="0">
                <a:latin typeface="Arial" panose="020B0604020202020204" pitchFamily="34" charset="0"/>
                <a:cs typeface="Arial" panose="020B0604020202020204" pitchFamily="34" charset="0"/>
              </a:rPr>
              <a:t> issues with presentation.</a:t>
            </a:r>
          </a:p>
          <a:p>
            <a:pPr>
              <a:lnSpc>
                <a:spcPct val="100000"/>
              </a:lnSpc>
            </a:pPr>
            <a:r>
              <a:rPr lang="en-GB" dirty="0">
                <a:latin typeface="Arial" panose="020B0604020202020204" pitchFamily="34" charset="0"/>
                <a:cs typeface="Arial" panose="020B0604020202020204" pitchFamily="34" charset="0"/>
              </a:rPr>
              <a:t>Disclosing information about home life, relationships or contextual issues in the community.</a:t>
            </a:r>
          </a:p>
        </p:txBody>
      </p:sp>
    </p:spTree>
    <p:extLst>
      <p:ext uri="{BB962C8B-B14F-4D97-AF65-F5344CB8AC3E}">
        <p14:creationId xmlns:p14="http://schemas.microsoft.com/office/powerpoint/2010/main" val="2808843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Examples of Tier 2 concerns</a:t>
            </a:r>
          </a:p>
        </p:txBody>
      </p:sp>
      <p:sp>
        <p:nvSpPr>
          <p:cNvPr id="3" name="Content Placeholder 2"/>
          <p:cNvSpPr>
            <a:spLocks noGrp="1"/>
          </p:cNvSpPr>
          <p:nvPr>
            <p:ph idx="1"/>
          </p:nvPr>
        </p:nvSpPr>
        <p:spPr>
          <a:xfrm>
            <a:off x="1563756" y="1885260"/>
            <a:ext cx="10515600" cy="4351338"/>
          </a:xfrm>
        </p:spPr>
        <p:txBody>
          <a:bodyPr/>
          <a:lstStyle/>
          <a:p>
            <a:pPr>
              <a:lnSpc>
                <a:spcPct val="100000"/>
              </a:lnSpc>
            </a:pPr>
            <a:r>
              <a:rPr lang="en-GB" dirty="0">
                <a:latin typeface="Arial" panose="020B0604020202020204" pitchFamily="34" charset="0"/>
                <a:cs typeface="Arial" panose="020B0604020202020204" pitchFamily="34" charset="0"/>
              </a:rPr>
              <a:t>Child falling asleep in class</a:t>
            </a:r>
          </a:p>
          <a:p>
            <a:pPr>
              <a:lnSpc>
                <a:spcPct val="100000"/>
              </a:lnSpc>
            </a:pPr>
            <a:r>
              <a:rPr lang="en-GB" dirty="0">
                <a:latin typeface="Arial" panose="020B0604020202020204" pitchFamily="34" charset="0"/>
                <a:cs typeface="Arial" panose="020B0604020202020204" pitchFamily="34" charset="0"/>
              </a:rPr>
              <a:t>Friendship issues</a:t>
            </a:r>
          </a:p>
          <a:p>
            <a:pPr>
              <a:lnSpc>
                <a:spcPct val="100000"/>
              </a:lnSpc>
            </a:pPr>
            <a:r>
              <a:rPr lang="en-GB" dirty="0">
                <a:latin typeface="Arial" panose="020B0604020202020204" pitchFamily="34" charset="0"/>
                <a:cs typeface="Arial" panose="020B0604020202020204" pitchFamily="34" charset="0"/>
              </a:rPr>
              <a:t>Curriculum issues</a:t>
            </a:r>
          </a:p>
          <a:p>
            <a:pPr>
              <a:lnSpc>
                <a:spcPct val="100000"/>
              </a:lnSpc>
            </a:pPr>
            <a:r>
              <a:rPr lang="en-GB" dirty="0">
                <a:latin typeface="Arial" panose="020B0604020202020204" pitchFamily="34" charset="0"/>
                <a:cs typeface="Arial" panose="020B0604020202020204" pitchFamily="34" charset="0"/>
              </a:rPr>
              <a:t>Presentation issues that are not improving despite discussion with parents or timescales given out.</a:t>
            </a: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986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Examples of Tier 3 and 4 concerns</a:t>
            </a:r>
          </a:p>
        </p:txBody>
      </p:sp>
      <p:sp>
        <p:nvSpPr>
          <p:cNvPr id="3" name="Content Placeholder 2"/>
          <p:cNvSpPr>
            <a:spLocks noGrp="1"/>
          </p:cNvSpPr>
          <p:nvPr>
            <p:ph idx="1"/>
          </p:nvPr>
        </p:nvSpPr>
        <p:spPr>
          <a:xfrm>
            <a:off x="1782418" y="1934955"/>
            <a:ext cx="8961783" cy="4351338"/>
          </a:xfrm>
        </p:spPr>
        <p:txBody>
          <a:bodyPr/>
          <a:lstStyle/>
          <a:p>
            <a:pPr>
              <a:lnSpc>
                <a:spcPct val="100000"/>
              </a:lnSpc>
            </a:pPr>
            <a:r>
              <a:rPr lang="en-GB" dirty="0">
                <a:latin typeface="Arial" panose="020B0604020202020204" pitchFamily="34" charset="0"/>
                <a:cs typeface="Arial" panose="020B0604020202020204" pitchFamily="34" charset="0"/>
              </a:rPr>
              <a:t>Repeated and consistent concerns.</a:t>
            </a:r>
          </a:p>
          <a:p>
            <a:pPr>
              <a:lnSpc>
                <a:spcPct val="100000"/>
              </a:lnSpc>
            </a:pPr>
            <a:r>
              <a:rPr lang="en-GB" dirty="0">
                <a:latin typeface="Arial" panose="020B0604020202020204" pitchFamily="34" charset="0"/>
                <a:cs typeface="Arial" panose="020B0604020202020204" pitchFamily="34" charset="0"/>
              </a:rPr>
              <a:t>Patterns of behaviour.</a:t>
            </a:r>
          </a:p>
          <a:p>
            <a:pPr>
              <a:lnSpc>
                <a:spcPct val="100000"/>
              </a:lnSpc>
            </a:pPr>
            <a:r>
              <a:rPr lang="en-GB" dirty="0">
                <a:latin typeface="Arial" panose="020B0604020202020204" pitchFamily="34" charset="0"/>
                <a:cs typeface="Arial" panose="020B0604020202020204" pitchFamily="34" charset="0"/>
              </a:rPr>
              <a:t>Disguised compliance from parents.</a:t>
            </a:r>
          </a:p>
          <a:p>
            <a:pPr>
              <a:lnSpc>
                <a:spcPct val="100000"/>
              </a:lnSpc>
            </a:pPr>
            <a:r>
              <a:rPr lang="en-GB" dirty="0">
                <a:latin typeface="Arial" panose="020B0604020202020204" pitchFamily="34" charset="0"/>
                <a:cs typeface="Arial" panose="020B0604020202020204" pitchFamily="34" charset="0"/>
              </a:rPr>
              <a:t>Little or no improving circumstances.</a:t>
            </a:r>
          </a:p>
        </p:txBody>
      </p:sp>
    </p:spTree>
    <p:extLst>
      <p:ext uri="{BB962C8B-B14F-4D97-AF65-F5344CB8AC3E}">
        <p14:creationId xmlns:p14="http://schemas.microsoft.com/office/powerpoint/2010/main" val="2702956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Tier 1 - Ongoing concerns/observations</a:t>
            </a:r>
          </a:p>
        </p:txBody>
      </p:sp>
      <p:sp>
        <p:nvSpPr>
          <p:cNvPr id="3" name="Content Placeholder 2"/>
          <p:cNvSpPr>
            <a:spLocks noGrp="1"/>
          </p:cNvSpPr>
          <p:nvPr>
            <p:ph idx="1"/>
          </p:nvPr>
        </p:nvSpPr>
        <p:spPr>
          <a:xfrm>
            <a:off x="838200" y="2166729"/>
            <a:ext cx="10515600" cy="4010233"/>
          </a:xfrm>
        </p:spPr>
        <p:txBody>
          <a:bodyPr/>
          <a:lstStyle/>
          <a:p>
            <a:pPr>
              <a:lnSpc>
                <a:spcPct val="100000"/>
              </a:lnSpc>
            </a:pPr>
            <a:r>
              <a:rPr lang="en-GB" dirty="0">
                <a:latin typeface="Arial" panose="020B0604020202020204" pitchFamily="34" charset="0"/>
                <a:cs typeface="Arial" panose="020B0604020202020204" pitchFamily="34" charset="0"/>
              </a:rPr>
              <a:t>Details of observation or concerns.</a:t>
            </a:r>
          </a:p>
          <a:p>
            <a:pPr>
              <a:lnSpc>
                <a:spcPct val="100000"/>
              </a:lnSpc>
            </a:pPr>
            <a:r>
              <a:rPr lang="en-GB" dirty="0">
                <a:latin typeface="Arial" panose="020B0604020202020204" pitchFamily="34" charset="0"/>
                <a:cs typeface="Arial" panose="020B0604020202020204" pitchFamily="34" charset="0"/>
              </a:rPr>
              <a:t>What have you attempted to do? Have you spoke to child and gained their voice?</a:t>
            </a:r>
          </a:p>
          <a:p>
            <a:pPr>
              <a:lnSpc>
                <a:spcPct val="100000"/>
              </a:lnSpc>
            </a:pPr>
            <a:r>
              <a:rPr lang="en-GB" dirty="0">
                <a:latin typeface="Arial" panose="020B0604020202020204" pitchFamily="34" charset="0"/>
                <a:cs typeface="Arial" panose="020B0604020202020204" pitchFamily="34" charset="0"/>
              </a:rPr>
              <a:t>Have you recorded the information?</a:t>
            </a:r>
          </a:p>
          <a:p>
            <a:pPr>
              <a:lnSpc>
                <a:spcPct val="100000"/>
              </a:lnSpc>
            </a:pPr>
            <a:r>
              <a:rPr lang="en-GB" dirty="0">
                <a:latin typeface="Arial" panose="020B0604020202020204" pitchFamily="34" charset="0"/>
                <a:cs typeface="Arial" panose="020B0604020202020204" pitchFamily="34" charset="0"/>
              </a:rPr>
              <a:t>Have you monitored any improvement over a period of time?</a:t>
            </a:r>
          </a:p>
          <a:p>
            <a:pPr>
              <a:lnSpc>
                <a:spcPct val="100000"/>
              </a:lnSpc>
            </a:pPr>
            <a:r>
              <a:rPr lang="en-GB" dirty="0">
                <a:latin typeface="Arial" panose="020B0604020202020204" pitchFamily="34" charset="0"/>
                <a:cs typeface="Arial" panose="020B0604020202020204" pitchFamily="34" charset="0"/>
              </a:rPr>
              <a:t>Is there anything else that you are concerned about regarding this child?</a:t>
            </a:r>
          </a:p>
        </p:txBody>
      </p:sp>
    </p:spTree>
    <p:extLst>
      <p:ext uri="{BB962C8B-B14F-4D97-AF65-F5344CB8AC3E}">
        <p14:creationId xmlns:p14="http://schemas.microsoft.com/office/powerpoint/2010/main" val="895402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Tier 2- Ongoing concerns/observations</a:t>
            </a:r>
          </a:p>
        </p:txBody>
      </p:sp>
      <p:sp>
        <p:nvSpPr>
          <p:cNvPr id="3" name="Content Placeholder 2"/>
          <p:cNvSpPr>
            <a:spLocks noGrp="1"/>
          </p:cNvSpPr>
          <p:nvPr>
            <p:ph idx="1"/>
          </p:nvPr>
        </p:nvSpPr>
        <p:spPr>
          <a:xfrm>
            <a:off x="838200" y="1954834"/>
            <a:ext cx="10515600" cy="4351338"/>
          </a:xfrm>
        </p:spPr>
        <p:txBody>
          <a:bodyPr/>
          <a:lstStyle/>
          <a:p>
            <a:pPr>
              <a:lnSpc>
                <a:spcPct val="100000"/>
              </a:lnSpc>
            </a:pPr>
            <a:r>
              <a:rPr lang="en-GB" dirty="0">
                <a:latin typeface="Arial" panose="020B0604020202020204" pitchFamily="34" charset="0"/>
                <a:cs typeface="Arial" panose="020B0604020202020204" pitchFamily="34" charset="0"/>
              </a:rPr>
              <a:t>Details of observation or concerns.</a:t>
            </a:r>
          </a:p>
          <a:p>
            <a:pPr>
              <a:lnSpc>
                <a:spcPct val="100000"/>
              </a:lnSpc>
            </a:pPr>
            <a:r>
              <a:rPr lang="en-GB" dirty="0">
                <a:latin typeface="Arial" panose="020B0604020202020204" pitchFamily="34" charset="0"/>
                <a:cs typeface="Arial" panose="020B0604020202020204" pitchFamily="34" charset="0"/>
              </a:rPr>
              <a:t>What have you attempted to do? Have you spoke to child, parent?</a:t>
            </a:r>
          </a:p>
          <a:p>
            <a:pPr>
              <a:lnSpc>
                <a:spcPct val="100000"/>
              </a:lnSpc>
            </a:pPr>
            <a:r>
              <a:rPr lang="en-GB" dirty="0">
                <a:latin typeface="Arial" panose="020B0604020202020204" pitchFamily="34" charset="0"/>
                <a:cs typeface="Arial" panose="020B0604020202020204" pitchFamily="34" charset="0"/>
              </a:rPr>
              <a:t>Have you set a timescale e.g. improvement by child e.g. over a period of a week, a month and did you review that with no improvement?</a:t>
            </a:r>
          </a:p>
          <a:p>
            <a:pPr>
              <a:lnSpc>
                <a:spcPct val="100000"/>
              </a:lnSpc>
            </a:pPr>
            <a:r>
              <a:rPr lang="en-GB" dirty="0">
                <a:latin typeface="Arial" panose="020B0604020202020204" pitchFamily="34" charset="0"/>
                <a:cs typeface="Arial" panose="020B0604020202020204" pitchFamily="34" charset="0"/>
              </a:rPr>
              <a:t>Have you set a timescale with the parent (if this is part of your job role) and have you reviewed it?</a:t>
            </a:r>
          </a:p>
        </p:txBody>
      </p:sp>
    </p:spTree>
    <p:extLst>
      <p:ext uri="{BB962C8B-B14F-4D97-AF65-F5344CB8AC3E}">
        <p14:creationId xmlns:p14="http://schemas.microsoft.com/office/powerpoint/2010/main" val="29412231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2114</TotalTime>
  <Words>2173</Words>
  <Application>Microsoft Office PowerPoint</Application>
  <PresentationFormat>Widescreen</PresentationFormat>
  <Paragraphs>194</Paragraphs>
  <Slides>30</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30</vt:i4>
      </vt:variant>
    </vt:vector>
  </HeadingPairs>
  <TitlesOfParts>
    <vt:vector size="35" baseType="lpstr">
      <vt:lpstr>Arial</vt:lpstr>
      <vt:lpstr>Calibri</vt:lpstr>
      <vt:lpstr>Calibri Light</vt:lpstr>
      <vt:lpstr>Office Theme</vt:lpstr>
      <vt:lpstr>2_Office Theme</vt:lpstr>
      <vt:lpstr>PowerPoint Presentation</vt:lpstr>
      <vt:lpstr>Setting up a system of safeguarding/recording:  Tiered Primary</vt:lpstr>
      <vt:lpstr>Setting up a system of safeguarding /recording: Tiered Secondary</vt:lpstr>
      <vt:lpstr>Expectations of Safeguarding</vt:lpstr>
      <vt:lpstr>Examples of Tier 1 concerns</vt:lpstr>
      <vt:lpstr>Examples of Tier 2 concerns</vt:lpstr>
      <vt:lpstr>Examples of Tier 3 and 4 concerns</vt:lpstr>
      <vt:lpstr>Tier 1 - Ongoing concerns/observations</vt:lpstr>
      <vt:lpstr>Tier 2- Ongoing concerns/observations</vt:lpstr>
      <vt:lpstr>Tier 3 and 4- Ongoing concerns/observations</vt:lpstr>
      <vt:lpstr>When can you deal with it?</vt:lpstr>
      <vt:lpstr>When does it need to be escalated?</vt:lpstr>
      <vt:lpstr>Expectations of Recording/Disclosure</vt:lpstr>
      <vt:lpstr>Fear and worry around disclosure</vt:lpstr>
      <vt:lpstr>Fear and worry around  disclosure for children</vt:lpstr>
      <vt:lpstr>Disclosure</vt:lpstr>
      <vt:lpstr>Discussion</vt:lpstr>
      <vt:lpstr>Support</vt:lpstr>
      <vt:lpstr>Questioning - Open</vt:lpstr>
      <vt:lpstr>Questioning - Open</vt:lpstr>
      <vt:lpstr>Questioning - Summary</vt:lpstr>
      <vt:lpstr>Verbal or CPOMS</vt:lpstr>
      <vt:lpstr>Avoid delay</vt:lpstr>
      <vt:lpstr>Recording</vt:lpstr>
      <vt:lpstr>Photography, videos and  other images/media</vt:lpstr>
      <vt:lpstr>Consistency is key in records</vt:lpstr>
      <vt:lpstr>How do we get the best  from staff recording?</vt:lpstr>
      <vt:lpstr>Involving Police and  Children’s Services</vt:lpstr>
      <vt:lpstr>Afterwards…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Helen.Hogan</dc:creator>
  <cp:lastModifiedBy>Safeguarding First</cp:lastModifiedBy>
  <cp:revision>48</cp:revision>
  <dcterms:created xsi:type="dcterms:W3CDTF">2019-10-04T10:14:25Z</dcterms:created>
  <dcterms:modified xsi:type="dcterms:W3CDTF">2020-01-02T11:34:05Z</dcterms:modified>
</cp:coreProperties>
</file>