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Lst>
  <p:sldIdLst>
    <p:sldId id="286" r:id="rId7"/>
    <p:sldId id="256" r:id="rId8"/>
    <p:sldId id="288" r:id="rId9"/>
    <p:sldId id="290" r:id="rId10"/>
    <p:sldId id="291" r:id="rId11"/>
    <p:sldId id="275" r:id="rId12"/>
    <p:sldId id="276" r:id="rId13"/>
    <p:sldId id="277" r:id="rId14"/>
    <p:sldId id="278" r:id="rId15"/>
    <p:sldId id="279" r:id="rId16"/>
    <p:sldId id="259" r:id="rId17"/>
    <p:sldId id="260" r:id="rId18"/>
    <p:sldId id="261" r:id="rId19"/>
    <p:sldId id="280" r:id="rId20"/>
    <p:sldId id="281" r:id="rId21"/>
    <p:sldId id="262" r:id="rId22"/>
    <p:sldId id="263" r:id="rId23"/>
    <p:sldId id="264" r:id="rId24"/>
    <p:sldId id="265" r:id="rId25"/>
    <p:sldId id="266" r:id="rId26"/>
    <p:sldId id="267" r:id="rId27"/>
    <p:sldId id="268" r:id="rId28"/>
    <p:sldId id="269" r:id="rId29"/>
    <p:sldId id="270" r:id="rId30"/>
    <p:sldId id="287" r:id="rId31"/>
    <p:sldId id="271" r:id="rId32"/>
    <p:sldId id="272" r:id="rId33"/>
    <p:sldId id="273" r:id="rId34"/>
    <p:sldId id="274" r:id="rId35"/>
    <p:sldId id="282" r:id="rId36"/>
    <p:sldId id="283" r:id="rId37"/>
    <p:sldId id="284" r:id="rId38"/>
    <p:sldId id="285" r:id="rId39"/>
    <p:sldId id="289"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3B74127-EF25-4878-88BD-6923C6113F77}" type="datetimeFigureOut">
              <a:rPr lang="en-GB" smtClean="0"/>
              <a:t>11/10/2019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26151C-EB28-442C-BFCF-18D71D7B5E7A}" type="slidenum">
              <a:rPr lang="en-GB" smtClean="0"/>
              <a:t>‹#›</a:t>
            </a:fld>
            <a:endParaRPr lang="en-GB"/>
          </a:p>
        </p:txBody>
      </p:sp>
    </p:spTree>
    <p:extLst>
      <p:ext uri="{BB962C8B-B14F-4D97-AF65-F5344CB8AC3E}">
        <p14:creationId xmlns:p14="http://schemas.microsoft.com/office/powerpoint/2010/main" val="3233222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3B74127-EF25-4878-88BD-6923C6113F77}" type="datetimeFigureOut">
              <a:rPr lang="en-GB" smtClean="0"/>
              <a:t>11/10/2019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26151C-EB28-442C-BFCF-18D71D7B5E7A}" type="slidenum">
              <a:rPr lang="en-GB" smtClean="0"/>
              <a:t>‹#›</a:t>
            </a:fld>
            <a:endParaRPr lang="en-GB"/>
          </a:p>
        </p:txBody>
      </p:sp>
    </p:spTree>
    <p:extLst>
      <p:ext uri="{BB962C8B-B14F-4D97-AF65-F5344CB8AC3E}">
        <p14:creationId xmlns:p14="http://schemas.microsoft.com/office/powerpoint/2010/main" val="1365282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3B74127-EF25-4878-88BD-6923C6113F77}" type="datetimeFigureOut">
              <a:rPr lang="en-GB" smtClean="0"/>
              <a:t>11/10/2019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26151C-EB28-442C-BFCF-18D71D7B5E7A}" type="slidenum">
              <a:rPr lang="en-GB" smtClean="0"/>
              <a:t>‹#›</a:t>
            </a:fld>
            <a:endParaRPr lang="en-GB"/>
          </a:p>
        </p:txBody>
      </p:sp>
    </p:spTree>
    <p:extLst>
      <p:ext uri="{BB962C8B-B14F-4D97-AF65-F5344CB8AC3E}">
        <p14:creationId xmlns:p14="http://schemas.microsoft.com/office/powerpoint/2010/main" val="3196015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52213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36075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356071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30109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987202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575170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092338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11773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3B74127-EF25-4878-88BD-6923C6113F77}" type="datetimeFigureOut">
              <a:rPr lang="en-GB" smtClean="0"/>
              <a:t>11/10/2019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26151C-EB28-442C-BFCF-18D71D7B5E7A}" type="slidenum">
              <a:rPr lang="en-GB" smtClean="0"/>
              <a:t>‹#›</a:t>
            </a:fld>
            <a:endParaRPr lang="en-GB"/>
          </a:p>
        </p:txBody>
      </p:sp>
    </p:spTree>
    <p:extLst>
      <p:ext uri="{BB962C8B-B14F-4D97-AF65-F5344CB8AC3E}">
        <p14:creationId xmlns:p14="http://schemas.microsoft.com/office/powerpoint/2010/main" val="1093703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534317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190515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833117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752135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487449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241031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544455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943543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52498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87296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B74127-EF25-4878-88BD-6923C6113F77}" type="datetimeFigureOut">
              <a:rPr lang="en-GB" smtClean="0"/>
              <a:t>11/10/2019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26151C-EB28-442C-BFCF-18D71D7B5E7A}" type="slidenum">
              <a:rPr lang="en-GB" smtClean="0"/>
              <a:t>‹#›</a:t>
            </a:fld>
            <a:endParaRPr lang="en-GB"/>
          </a:p>
        </p:txBody>
      </p:sp>
    </p:spTree>
    <p:extLst>
      <p:ext uri="{BB962C8B-B14F-4D97-AF65-F5344CB8AC3E}">
        <p14:creationId xmlns:p14="http://schemas.microsoft.com/office/powerpoint/2010/main" val="42875634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938137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013890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03839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040619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9069605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279778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500358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404642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914471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33752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3B74127-EF25-4878-88BD-6923C6113F77}" type="datetimeFigureOut">
              <a:rPr lang="en-GB" smtClean="0"/>
              <a:t>11/10/2019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26151C-EB28-442C-BFCF-18D71D7B5E7A}" type="slidenum">
              <a:rPr lang="en-GB" smtClean="0"/>
              <a:t>‹#›</a:t>
            </a:fld>
            <a:endParaRPr lang="en-GB"/>
          </a:p>
        </p:txBody>
      </p:sp>
    </p:spTree>
    <p:extLst>
      <p:ext uri="{BB962C8B-B14F-4D97-AF65-F5344CB8AC3E}">
        <p14:creationId xmlns:p14="http://schemas.microsoft.com/office/powerpoint/2010/main" val="263102370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551226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839841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9374286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8940187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3241537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7991316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751630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2095668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2990019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65662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3B74127-EF25-4878-88BD-6923C6113F77}" type="datetimeFigureOut">
              <a:rPr lang="en-GB" smtClean="0"/>
              <a:t>11/10/2019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926151C-EB28-442C-BFCF-18D71D7B5E7A}" type="slidenum">
              <a:rPr lang="en-GB" smtClean="0"/>
              <a:t>‹#›</a:t>
            </a:fld>
            <a:endParaRPr lang="en-GB"/>
          </a:p>
        </p:txBody>
      </p:sp>
    </p:spTree>
    <p:extLst>
      <p:ext uri="{BB962C8B-B14F-4D97-AF65-F5344CB8AC3E}">
        <p14:creationId xmlns:p14="http://schemas.microsoft.com/office/powerpoint/2010/main" val="23874480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8607966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4353368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7945369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5175358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384921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0720274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0311343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2501159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9252590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9199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3B74127-EF25-4878-88BD-6923C6113F77}" type="datetimeFigureOut">
              <a:rPr lang="en-GB" smtClean="0"/>
              <a:t>11/10/2019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926151C-EB28-442C-BFCF-18D71D7B5E7A}" type="slidenum">
              <a:rPr lang="en-GB" smtClean="0"/>
              <a:t>‹#›</a:t>
            </a:fld>
            <a:endParaRPr lang="en-GB"/>
          </a:p>
        </p:txBody>
      </p:sp>
    </p:spTree>
    <p:extLst>
      <p:ext uri="{BB962C8B-B14F-4D97-AF65-F5344CB8AC3E}">
        <p14:creationId xmlns:p14="http://schemas.microsoft.com/office/powerpoint/2010/main" val="165412252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8844073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4542829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6281924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2802993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8356148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83824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16262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B74127-EF25-4878-88BD-6923C6113F77}" type="datetimeFigureOut">
              <a:rPr lang="en-GB" smtClean="0"/>
              <a:t>11/10/2019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926151C-EB28-442C-BFCF-18D71D7B5E7A}" type="slidenum">
              <a:rPr lang="en-GB" smtClean="0"/>
              <a:t>‹#›</a:t>
            </a:fld>
            <a:endParaRPr lang="en-GB"/>
          </a:p>
        </p:txBody>
      </p:sp>
    </p:spTree>
    <p:extLst>
      <p:ext uri="{BB962C8B-B14F-4D97-AF65-F5344CB8AC3E}">
        <p14:creationId xmlns:p14="http://schemas.microsoft.com/office/powerpoint/2010/main" val="258834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B74127-EF25-4878-88BD-6923C6113F77}" type="datetimeFigureOut">
              <a:rPr lang="en-GB" smtClean="0"/>
              <a:t>11/10/2019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26151C-EB28-442C-BFCF-18D71D7B5E7A}" type="slidenum">
              <a:rPr lang="en-GB" smtClean="0"/>
              <a:t>‹#›</a:t>
            </a:fld>
            <a:endParaRPr lang="en-GB"/>
          </a:p>
        </p:txBody>
      </p:sp>
    </p:spTree>
    <p:extLst>
      <p:ext uri="{BB962C8B-B14F-4D97-AF65-F5344CB8AC3E}">
        <p14:creationId xmlns:p14="http://schemas.microsoft.com/office/powerpoint/2010/main" val="2925789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B74127-EF25-4878-88BD-6923C6113F77}" type="datetimeFigureOut">
              <a:rPr lang="en-GB" smtClean="0"/>
              <a:t>11/10/2019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26151C-EB28-442C-BFCF-18D71D7B5E7A}" type="slidenum">
              <a:rPr lang="en-GB" smtClean="0"/>
              <a:t>‹#›</a:t>
            </a:fld>
            <a:endParaRPr lang="en-GB"/>
          </a:p>
        </p:txBody>
      </p:sp>
    </p:spTree>
    <p:extLst>
      <p:ext uri="{BB962C8B-B14F-4D97-AF65-F5344CB8AC3E}">
        <p14:creationId xmlns:p14="http://schemas.microsoft.com/office/powerpoint/2010/main" val="1590108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74127-EF25-4878-88BD-6923C6113F77}" type="datetimeFigureOut">
              <a:rPr lang="en-GB" smtClean="0"/>
              <a:t>11/10/2019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26151C-EB28-442C-BFCF-18D71D7B5E7A}" type="slidenum">
              <a:rPr lang="en-GB" smtClean="0"/>
              <a:t>‹#›</a:t>
            </a:fld>
            <a:endParaRPr lang="en-GB"/>
          </a:p>
        </p:txBody>
      </p:sp>
    </p:spTree>
    <p:extLst>
      <p:ext uri="{BB962C8B-B14F-4D97-AF65-F5344CB8AC3E}">
        <p14:creationId xmlns:p14="http://schemas.microsoft.com/office/powerpoint/2010/main" val="2374686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000401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435132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5906384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0D42B1-BEF7-468E-8C8F-30A5908DB033}"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E6C122-6EEE-4757-9499-AB67B520782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1968431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70013B-002E-46EF-B71A-702D0742D79C}" type="datetimeFigureOut">
              <a:rPr lang="en-GB" smtClean="0">
                <a:solidFill>
                  <a:prstClr val="black">
                    <a:tint val="75000"/>
                  </a:prstClr>
                </a:solidFill>
              </a:rPr>
              <a:pPr/>
              <a:t>11/10/2019</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FB689-CFE8-48F5-99A0-7C6F09244DF9}"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4432962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safeguardingfirst.com"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safeguardingfirst.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9010" name="Picture 2">
            <a:extLst>
              <a:ext uri="{FF2B5EF4-FFF2-40B4-BE49-F238E27FC236}">
                <a16:creationId xmlns:a16="http://schemas.microsoft.com/office/drawing/2014/main" xmlns="" id="{CA7BDC40-9623-42EA-9B32-FB0DABEFC359}"/>
              </a:ext>
            </a:extLst>
          </p:cNvPr>
          <p:cNvPicPr>
            <a:picLocks noGrp="1" noChangeAspect="1" noChangeArrowheads="1"/>
          </p:cNvPicPr>
          <p:nvPr>
            <p:ph type="title" idx="4294967295"/>
          </p:nvPr>
        </p:nvPicPr>
        <p:blipFill>
          <a:blip r:embed="rId2">
            <a:extLst>
              <a:ext uri="{28A0092B-C50C-407E-A947-70E740481C1C}">
                <a14:useLocalDpi xmlns:a14="http://schemas.microsoft.com/office/drawing/2010/main" val="0"/>
              </a:ext>
            </a:extLst>
          </a:blip>
          <a:srcRect/>
          <a:stretch/>
        </p:blipFill>
        <p:spPr>
          <a:xfrm>
            <a:off x="3774336" y="241478"/>
            <a:ext cx="4643328" cy="3322638"/>
          </a:xfrm>
          <a:extLst>
            <a:ext uri="{AF507438-7753-43E0-B8FC-AC1667EBCBE1}">
              <a14:hiddenEffects xmlns:a14="http://schemas.microsoft.com/office/drawing/2010/main">
                <a:effectLst>
                  <a:outerShdw blurRad="63500" dist="38099" dir="2700000" algn="ctr" rotWithShape="0">
                    <a:srgbClr val="808080">
                      <a:alpha val="74997"/>
                    </a:srgbClr>
                  </a:outerShdw>
                </a:effectLst>
              </a14:hiddenEffects>
            </a:ext>
          </a:extLst>
        </p:spPr>
      </p:pic>
      <p:sp>
        <p:nvSpPr>
          <p:cNvPr id="45059" name="Text Box 3"/>
          <p:cNvSpPr txBox="1">
            <a:spLocks noChangeArrowheads="1"/>
          </p:cNvSpPr>
          <p:nvPr/>
        </p:nvSpPr>
        <p:spPr bwMode="auto">
          <a:xfrm>
            <a:off x="2208363" y="3375025"/>
            <a:ext cx="7789652" cy="2154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fontAlgn="base">
              <a:lnSpc>
                <a:spcPct val="100000"/>
              </a:lnSpc>
              <a:spcBef>
                <a:spcPct val="50000"/>
              </a:spcBef>
              <a:spcAft>
                <a:spcPct val="0"/>
              </a:spcAft>
              <a:buFontTx/>
              <a:buNone/>
            </a:pPr>
            <a:endParaRPr lang="en-GB" altLang="en-US" sz="800" dirty="0">
              <a:solidFill>
                <a:srgbClr val="000000"/>
              </a:solidFill>
              <a:latin typeface="Arial" panose="020B0604020202020204" pitchFamily="34" charset="0"/>
              <a:ea typeface="MS PGothic" panose="020B0600070205080204" pitchFamily="34" charset="-128"/>
              <a:cs typeface="Arial" panose="020B0604020202020204" pitchFamily="34" charset="0"/>
            </a:endParaRPr>
          </a:p>
          <a:p>
            <a:pPr algn="ctr" fontAlgn="base">
              <a:lnSpc>
                <a:spcPct val="100000"/>
              </a:lnSpc>
              <a:spcBef>
                <a:spcPct val="50000"/>
              </a:spcBef>
              <a:spcAft>
                <a:spcPct val="0"/>
              </a:spcAft>
              <a:buFontTx/>
              <a:buNone/>
            </a:pPr>
            <a:r>
              <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rPr>
              <a:t>Tel: 07711 443 463 </a:t>
            </a:r>
          </a:p>
          <a:p>
            <a:pPr algn="ctr" fontAlgn="base">
              <a:lnSpc>
                <a:spcPct val="100000"/>
              </a:lnSpc>
              <a:spcBef>
                <a:spcPct val="50000"/>
              </a:spcBef>
              <a:spcAft>
                <a:spcPct val="0"/>
              </a:spcAft>
              <a:buFontTx/>
              <a:buNone/>
            </a:pPr>
            <a:r>
              <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rPr>
              <a:t>E-mail: </a:t>
            </a:r>
            <a:r>
              <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hlinkClick r:id="rId3"/>
              </a:rPr>
              <a:t>info@safeguardingfirst.com</a:t>
            </a:r>
            <a:endPar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endParaRPr>
          </a:p>
          <a:p>
            <a:pPr algn="ctr" fontAlgn="base">
              <a:lnSpc>
                <a:spcPct val="100000"/>
              </a:lnSpc>
              <a:spcBef>
                <a:spcPct val="50000"/>
              </a:spcBef>
              <a:spcAft>
                <a:spcPct val="0"/>
              </a:spcAft>
              <a:buFontTx/>
              <a:buNone/>
            </a:pPr>
            <a:r>
              <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rPr>
              <a:t>  Website </a:t>
            </a:r>
            <a:r>
              <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hlinkClick r:id="rId4"/>
              </a:rPr>
              <a:t>www.safeguardingfirst.com</a:t>
            </a:r>
            <a:endPar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endParaRPr>
          </a:p>
        </p:txBody>
      </p:sp>
      <p:sp>
        <p:nvSpPr>
          <p:cNvPr id="2" name="TextBox 1">
            <a:extLst>
              <a:ext uri="{FF2B5EF4-FFF2-40B4-BE49-F238E27FC236}">
                <a16:creationId xmlns:a16="http://schemas.microsoft.com/office/drawing/2014/main" xmlns="" id="{4D9AF9F3-2917-4DB6-9099-EAB8E43CA8B1}"/>
              </a:ext>
            </a:extLst>
          </p:cNvPr>
          <p:cNvSpPr txBox="1"/>
          <p:nvPr/>
        </p:nvSpPr>
        <p:spPr>
          <a:xfrm>
            <a:off x="1524000" y="5797553"/>
            <a:ext cx="9144000" cy="738188"/>
          </a:xfrm>
          <a:prstGeom prst="rect">
            <a:avLst/>
          </a:prstGeom>
          <a:noFill/>
        </p:spPr>
        <p:txBody>
          <a:bodyPr>
            <a:spAutoFit/>
          </a:bodyPr>
          <a:lstStyle/>
          <a:p>
            <a:pPr algn="ctr" defTabSz="685800">
              <a:defRPr/>
            </a:pPr>
            <a:r>
              <a:rPr lang="en-GB" sz="1600" dirty="0">
                <a:solidFill>
                  <a:prstClr val="black"/>
                </a:solidFill>
                <a:latin typeface="Arial" panose="020B0604020202020204" pitchFamily="34" charset="0"/>
                <a:ea typeface="MS PGothic" panose="020B0600070205080204" pitchFamily="34" charset="-128"/>
                <a:cs typeface="Arial" panose="020B0604020202020204" pitchFamily="34" charset="0"/>
              </a:rPr>
              <a:t>Pam Gartland: Safeguarding First ‘App’ available from the App Store                 </a:t>
            </a:r>
          </a:p>
          <a:p>
            <a:pPr algn="ctr" defTabSz="685800">
              <a:defRPr/>
            </a:pPr>
            <a:endParaRPr lang="en-GB" sz="1000" dirty="0">
              <a:solidFill>
                <a:prstClr val="black"/>
              </a:solidFill>
              <a:latin typeface="Arial" panose="020B0604020202020204" pitchFamily="34" charset="0"/>
              <a:ea typeface="MS PGothic" panose="020B0600070205080204" pitchFamily="34" charset="-128"/>
              <a:cs typeface="Arial" panose="020B0604020202020204" pitchFamily="34" charset="0"/>
            </a:endParaRPr>
          </a:p>
          <a:p>
            <a:pPr algn="ctr" defTabSz="685800">
              <a:defRPr/>
            </a:pPr>
            <a:r>
              <a:rPr lang="en-GB" sz="1600" dirty="0">
                <a:solidFill>
                  <a:prstClr val="black"/>
                </a:solidFill>
                <a:latin typeface="Arial" panose="020B0604020202020204" pitchFamily="34" charset="0"/>
                <a:ea typeface="MS PGothic" panose="020B0600070205080204" pitchFamily="34" charset="-128"/>
                <a:cs typeface="Arial" panose="020B0604020202020204" pitchFamily="34" charset="0"/>
              </a:rPr>
              <a:t>find us on Twitter - @safeguarding1st           </a:t>
            </a:r>
          </a:p>
        </p:txBody>
      </p:sp>
      <p:pic>
        <p:nvPicPr>
          <p:cNvPr id="45061"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4336" y="6111794"/>
            <a:ext cx="4381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975440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What is our role and what is </a:t>
            </a:r>
            <a:br>
              <a:rPr lang="en-GB" b="1" dirty="0">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their role in change?</a:t>
            </a:r>
          </a:p>
        </p:txBody>
      </p:sp>
      <p:sp>
        <p:nvSpPr>
          <p:cNvPr id="3" name="Content Placeholder 2"/>
          <p:cNvSpPr>
            <a:spLocks noGrp="1"/>
          </p:cNvSpPr>
          <p:nvPr>
            <p:ph idx="1"/>
          </p:nvPr>
        </p:nvSpPr>
        <p:spPr>
          <a:xfrm>
            <a:off x="838200" y="2302933"/>
            <a:ext cx="10515600" cy="3874030"/>
          </a:xfrm>
        </p:spPr>
        <p:txBody>
          <a:bodyPr>
            <a:normAutofit fontScale="85000" lnSpcReduction="20000"/>
          </a:bodyPr>
          <a:lstStyle/>
          <a:p>
            <a:r>
              <a:rPr lang="en-GB" dirty="0">
                <a:latin typeface="Arial" panose="020B0604020202020204" pitchFamily="34" charset="0"/>
                <a:cs typeface="Arial" panose="020B0604020202020204" pitchFamily="34" charset="0"/>
              </a:rPr>
              <a:t>School:  			Facilitators</a:t>
            </a:r>
          </a:p>
          <a:p>
            <a:pPr marL="0" indent="0">
              <a:buNone/>
            </a:pPr>
            <a:r>
              <a:rPr lang="en-GB" dirty="0">
                <a:latin typeface="Arial" panose="020B0604020202020204" pitchFamily="34" charset="0"/>
                <a:cs typeface="Arial" panose="020B0604020202020204" pitchFamily="34" charset="0"/>
              </a:rPr>
              <a:t>	       			Encouragers/Motivators</a:t>
            </a:r>
          </a:p>
          <a:p>
            <a:pPr marL="0" indent="0">
              <a:buNone/>
            </a:pPr>
            <a:r>
              <a:rPr lang="en-GB" dirty="0">
                <a:latin typeface="Arial" panose="020B0604020202020204" pitchFamily="34" charset="0"/>
                <a:cs typeface="Arial" panose="020B0604020202020204" pitchFamily="34" charset="0"/>
              </a:rPr>
              <a:t>	       			Champions of the child</a:t>
            </a:r>
          </a:p>
          <a:p>
            <a:pPr marL="0" indent="0">
              <a:buNone/>
            </a:pPr>
            <a:r>
              <a:rPr lang="en-GB" dirty="0">
                <a:latin typeface="Arial" panose="020B0604020202020204" pitchFamily="34" charset="0"/>
                <a:cs typeface="Arial" panose="020B0604020202020204" pitchFamily="34" charset="0"/>
              </a:rPr>
              <a:t>	       			Scaffolders</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Parents:  			Changers/Doers</a:t>
            </a:r>
          </a:p>
          <a:p>
            <a:pPr marL="0" indent="0">
              <a:buNone/>
            </a:pPr>
            <a:r>
              <a:rPr lang="en-GB" dirty="0">
                <a:latin typeface="Arial" panose="020B0604020202020204" pitchFamily="34" charset="0"/>
                <a:cs typeface="Arial" panose="020B0604020202020204" pitchFamily="34" charset="0"/>
              </a:rPr>
              <a:t> and Children   		Self reflectors</a:t>
            </a:r>
          </a:p>
          <a:p>
            <a:pPr marL="0" indent="0">
              <a:buNone/>
            </a:pPr>
            <a:r>
              <a:rPr lang="en-GB" dirty="0">
                <a:latin typeface="Arial" panose="020B0604020202020204" pitchFamily="34" charset="0"/>
                <a:cs typeface="Arial" panose="020B0604020202020204" pitchFamily="34" charset="0"/>
              </a:rPr>
              <a:t>				Achievers</a:t>
            </a:r>
          </a:p>
          <a:p>
            <a:pPr marL="0" indent="0">
              <a:buNone/>
            </a:pP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Sustainers</a:t>
            </a:r>
            <a:r>
              <a:rPr lang="en-GB" dirty="0">
                <a:latin typeface="Arial" panose="020B0604020202020204" pitchFamily="34" charset="0"/>
                <a:cs typeface="Arial" panose="020B0604020202020204" pitchFamily="34" charset="0"/>
              </a:rPr>
              <a:t> </a:t>
            </a:r>
          </a:p>
          <a:p>
            <a:pPr marL="0" indent="0">
              <a:buNone/>
            </a:pPr>
            <a:r>
              <a:rPr lang="en-GB"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680095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1017" y="644826"/>
            <a:ext cx="8229600" cy="1143000"/>
          </a:xfrm>
        </p:spPr>
        <p:txBody>
          <a:bodyPr>
            <a:noAutofit/>
          </a:bodyPr>
          <a:lstStyle/>
          <a:p>
            <a:pPr algn="ctr"/>
            <a:r>
              <a:rPr lang="en-GB" b="1" dirty="0">
                <a:latin typeface="Arial" panose="020B0604020202020204" pitchFamily="34" charset="0"/>
                <a:cs typeface="Arial" panose="020B0604020202020204" pitchFamily="34" charset="0"/>
              </a:rPr>
              <a:t>What sensitive issues might you need to deal with?</a:t>
            </a:r>
          </a:p>
        </p:txBody>
      </p:sp>
      <p:sp>
        <p:nvSpPr>
          <p:cNvPr id="3" name="Content Placeholder 2"/>
          <p:cNvSpPr>
            <a:spLocks noGrp="1"/>
          </p:cNvSpPr>
          <p:nvPr>
            <p:ph idx="1"/>
          </p:nvPr>
        </p:nvSpPr>
        <p:spPr>
          <a:xfrm>
            <a:off x="2093166" y="2269569"/>
            <a:ext cx="9177807" cy="4176464"/>
          </a:xfrm>
        </p:spPr>
        <p:txBody>
          <a:bodyPr>
            <a:normAutofit/>
          </a:bodyPr>
          <a:lstStyle/>
          <a:p>
            <a:r>
              <a:rPr lang="en-GB" sz="2900" dirty="0">
                <a:latin typeface="Arial" panose="020B0604020202020204" pitchFamily="34" charset="0"/>
                <a:cs typeface="Arial" panose="020B0604020202020204" pitchFamily="34" charset="0"/>
              </a:rPr>
              <a:t>A bereavement</a:t>
            </a:r>
          </a:p>
          <a:p>
            <a:r>
              <a:rPr lang="en-GB" sz="2900" dirty="0">
                <a:latin typeface="Arial" panose="020B0604020202020204" pitchFamily="34" charset="0"/>
                <a:cs typeface="Arial" panose="020B0604020202020204" pitchFamily="34" charset="0"/>
              </a:rPr>
              <a:t>Unfinished business e.g. divorce, separation and new additions to the family context</a:t>
            </a:r>
          </a:p>
          <a:p>
            <a:r>
              <a:rPr lang="en-GB" sz="2900" dirty="0">
                <a:latin typeface="Arial" panose="020B0604020202020204" pitchFamily="34" charset="0"/>
                <a:cs typeface="Arial" panose="020B0604020202020204" pitchFamily="34" charset="0"/>
              </a:rPr>
              <a:t>A child protection matter inclusive of domestic abuse, alcohol misuse, neglect</a:t>
            </a:r>
          </a:p>
          <a:p>
            <a:r>
              <a:rPr lang="en-GB" sz="2900" dirty="0">
                <a:latin typeface="Arial" panose="020B0604020202020204" pitchFamily="34" charset="0"/>
                <a:cs typeface="Arial" panose="020B0604020202020204" pitchFamily="34" charset="0"/>
              </a:rPr>
              <a:t>A mental health concern</a:t>
            </a:r>
          </a:p>
          <a:p>
            <a:r>
              <a:rPr lang="en-GB" sz="2900" dirty="0">
                <a:latin typeface="Arial" panose="020B0604020202020204" pitchFamily="34" charset="0"/>
                <a:cs typeface="Arial" panose="020B0604020202020204" pitchFamily="34" charset="0"/>
              </a:rPr>
              <a:t>A parenting issue</a:t>
            </a:r>
          </a:p>
          <a:p>
            <a:r>
              <a:rPr lang="en-GB" sz="2900" dirty="0">
                <a:latin typeface="Arial" panose="020B0604020202020204" pitchFamily="34" charset="0"/>
                <a:cs typeface="Arial" panose="020B0604020202020204" pitchFamily="34" charset="0"/>
              </a:rPr>
              <a:t>A financial matter</a:t>
            </a:r>
            <a:endParaRPr lang="en-GB" dirty="0">
              <a:latin typeface="Arial" panose="020B060402020202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1752795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24151"/>
            <a:ext cx="10515600" cy="1325563"/>
          </a:xfrm>
        </p:spPr>
        <p:txBody>
          <a:bodyPr>
            <a:normAutofit/>
          </a:bodyPr>
          <a:lstStyle/>
          <a:p>
            <a:pPr algn="ctr"/>
            <a:r>
              <a:rPr lang="en-GB" b="1" dirty="0">
                <a:latin typeface="Arial" panose="020B0604020202020204" pitchFamily="34" charset="0"/>
                <a:cs typeface="Arial" panose="020B0604020202020204" pitchFamily="34" charset="0"/>
              </a:rPr>
              <a:t>Activity</a:t>
            </a:r>
          </a:p>
        </p:txBody>
      </p:sp>
      <p:sp>
        <p:nvSpPr>
          <p:cNvPr id="3" name="Content Placeholder 2"/>
          <p:cNvSpPr>
            <a:spLocks noGrp="1"/>
          </p:cNvSpPr>
          <p:nvPr>
            <p:ph idx="1"/>
          </p:nvPr>
        </p:nvSpPr>
        <p:spPr>
          <a:xfrm>
            <a:off x="838200" y="1849714"/>
            <a:ext cx="10515600" cy="4351338"/>
          </a:xfrm>
        </p:spPr>
        <p:txBody>
          <a:bodyPr>
            <a:normAutofit/>
          </a:bodyPr>
          <a:lstStyle/>
          <a:p>
            <a:pPr marL="0" indent="0">
              <a:lnSpc>
                <a:spcPct val="100000"/>
              </a:lnSpc>
              <a:buNone/>
            </a:pPr>
            <a:r>
              <a:rPr lang="en-GB" b="1" dirty="0">
                <a:latin typeface="Arial" panose="020B0604020202020204" pitchFamily="34" charset="0"/>
                <a:cs typeface="Arial" panose="020B0604020202020204" pitchFamily="34" charset="0"/>
              </a:rPr>
              <a:t>What is your biggest fear/concern in speaking to a parent?</a:t>
            </a:r>
          </a:p>
          <a:p>
            <a:pPr marL="0" indent="0">
              <a:lnSpc>
                <a:spcPct val="100000"/>
              </a:lnSpc>
              <a:buNone/>
            </a:pPr>
            <a:endParaRPr lang="en-GB" sz="800" b="1" dirty="0">
              <a:latin typeface="Arial" panose="020B0604020202020204" pitchFamily="34" charset="0"/>
              <a:cs typeface="Arial" panose="020B0604020202020204" pitchFamily="34" charset="0"/>
            </a:endParaRPr>
          </a:p>
          <a:p>
            <a:pPr marL="0" indent="0">
              <a:lnSpc>
                <a:spcPct val="100000"/>
              </a:lnSpc>
              <a:buNone/>
            </a:pPr>
            <a:r>
              <a:rPr lang="en-GB" dirty="0">
                <a:latin typeface="Arial" panose="020B0604020202020204" pitchFamily="34" charset="0"/>
                <a:cs typeface="Arial" panose="020B0604020202020204" pitchFamily="34" charset="0"/>
              </a:rPr>
              <a:t>With the person sitting next to you reflect on what your biggest issue or concern would be if you had to speak to an adult about a sensitive issue tomorrow.</a:t>
            </a:r>
          </a:p>
          <a:p>
            <a:pPr marL="0" indent="0">
              <a:lnSpc>
                <a:spcPct val="100000"/>
              </a:lnSpc>
              <a:buNone/>
            </a:pPr>
            <a:endParaRPr lang="en-GB" sz="800" dirty="0">
              <a:latin typeface="Arial" panose="020B0604020202020204" pitchFamily="34" charset="0"/>
              <a:cs typeface="Arial" panose="020B0604020202020204" pitchFamily="34" charset="0"/>
            </a:endParaRPr>
          </a:p>
          <a:p>
            <a:pPr marL="0" indent="0">
              <a:lnSpc>
                <a:spcPct val="100000"/>
              </a:lnSpc>
              <a:buNone/>
            </a:pPr>
            <a:r>
              <a:rPr lang="en-GB" b="1" dirty="0">
                <a:latin typeface="Arial" panose="020B0604020202020204" pitchFamily="34" charset="0"/>
                <a:cs typeface="Arial" panose="020B0604020202020204" pitchFamily="34" charset="0"/>
              </a:rPr>
              <a:t>Consider</a:t>
            </a:r>
            <a:r>
              <a:rPr lang="en-GB" dirty="0">
                <a:latin typeface="Arial" panose="020B0604020202020204" pitchFamily="34" charset="0"/>
                <a:cs typeface="Arial" panose="020B0604020202020204" pitchFamily="34" charset="0"/>
              </a:rPr>
              <a:t>: would it be the subject you had to discuss and if so what is the hardest thing you would find to talk about or is it how you would lead/manage the conversation?</a:t>
            </a:r>
          </a:p>
        </p:txBody>
      </p:sp>
    </p:spTree>
    <p:extLst>
      <p:ext uri="{BB962C8B-B14F-4D97-AF65-F5344CB8AC3E}">
        <p14:creationId xmlns:p14="http://schemas.microsoft.com/office/powerpoint/2010/main" val="205281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24151"/>
            <a:ext cx="10515600" cy="1325563"/>
          </a:xfrm>
        </p:spPr>
        <p:txBody>
          <a:bodyPr/>
          <a:lstStyle/>
          <a:p>
            <a:pPr algn="ctr"/>
            <a:r>
              <a:rPr lang="en-GB" b="1" dirty="0">
                <a:latin typeface="Arial" panose="020B0604020202020204" pitchFamily="34" charset="0"/>
                <a:cs typeface="Arial" panose="020B0604020202020204" pitchFamily="34" charset="0"/>
              </a:rPr>
              <a:t>What are your fears?</a:t>
            </a:r>
          </a:p>
        </p:txBody>
      </p:sp>
      <p:sp>
        <p:nvSpPr>
          <p:cNvPr id="3" name="Content Placeholder 2"/>
          <p:cNvSpPr>
            <a:spLocks noGrp="1"/>
          </p:cNvSpPr>
          <p:nvPr>
            <p:ph idx="1"/>
          </p:nvPr>
        </p:nvSpPr>
        <p:spPr>
          <a:xfrm>
            <a:off x="2259496" y="1849714"/>
            <a:ext cx="8285921" cy="4351338"/>
          </a:xfrm>
        </p:spPr>
        <p:txBody>
          <a:bodyPr>
            <a:normAutofit lnSpcReduction="10000"/>
          </a:bodyPr>
          <a:lstStyle/>
          <a:p>
            <a:r>
              <a:rPr lang="en-GB" dirty="0">
                <a:latin typeface="Arial" panose="020B0604020202020204" pitchFamily="34" charset="0"/>
                <a:cs typeface="Arial" panose="020B0604020202020204" pitchFamily="34" charset="0"/>
              </a:rPr>
              <a:t>Not having enough knowledge on the subject.</a:t>
            </a:r>
          </a:p>
          <a:p>
            <a:r>
              <a:rPr lang="en-GB" dirty="0">
                <a:latin typeface="Arial" panose="020B0604020202020204" pitchFamily="34" charset="0"/>
                <a:cs typeface="Arial" panose="020B0604020202020204" pitchFamily="34" charset="0"/>
              </a:rPr>
              <a:t>Getting it wrong; saying the wrong thing.</a:t>
            </a:r>
          </a:p>
          <a:p>
            <a:r>
              <a:rPr lang="en-GB" dirty="0">
                <a:latin typeface="Arial" panose="020B0604020202020204" pitchFamily="34" charset="0"/>
                <a:cs typeface="Arial" panose="020B0604020202020204" pitchFamily="34" charset="0"/>
              </a:rPr>
              <a:t>Finding it hard to sympathise/empathise.</a:t>
            </a:r>
          </a:p>
          <a:p>
            <a:r>
              <a:rPr lang="en-GB" dirty="0">
                <a:latin typeface="Arial" panose="020B0604020202020204" pitchFamily="34" charset="0"/>
                <a:cs typeface="Arial" panose="020B0604020202020204" pitchFamily="34" charset="0"/>
              </a:rPr>
              <a:t>Trying to be non judgemental.</a:t>
            </a:r>
          </a:p>
          <a:p>
            <a:r>
              <a:rPr lang="en-GB" dirty="0">
                <a:latin typeface="Arial" panose="020B0604020202020204" pitchFamily="34" charset="0"/>
                <a:cs typeface="Arial" panose="020B0604020202020204" pitchFamily="34" charset="0"/>
              </a:rPr>
              <a:t>Finding the right language to use.</a:t>
            </a:r>
          </a:p>
          <a:p>
            <a:r>
              <a:rPr lang="en-GB" dirty="0">
                <a:latin typeface="Arial" panose="020B0604020202020204" pitchFamily="34" charset="0"/>
                <a:cs typeface="Arial" panose="020B0604020202020204" pitchFamily="34" charset="0"/>
              </a:rPr>
              <a:t>Parents being aggressive or challenging.</a:t>
            </a:r>
          </a:p>
          <a:p>
            <a:r>
              <a:rPr lang="en-GB" dirty="0">
                <a:latin typeface="Arial" panose="020B0604020202020204" pitchFamily="34" charset="0"/>
                <a:cs typeface="Arial" panose="020B0604020202020204" pitchFamily="34" charset="0"/>
              </a:rPr>
              <a:t>Dealing with a further disclosure.</a:t>
            </a:r>
          </a:p>
          <a:p>
            <a:r>
              <a:rPr lang="en-GB" dirty="0">
                <a:latin typeface="Arial" panose="020B0604020202020204" pitchFamily="34" charset="0"/>
                <a:cs typeface="Arial" panose="020B0604020202020204" pitchFamily="34" charset="0"/>
              </a:rPr>
              <a:t>Feeling like you need to have all the answers.</a:t>
            </a:r>
          </a:p>
          <a:p>
            <a:r>
              <a:rPr lang="en-GB" dirty="0">
                <a:latin typeface="Arial" panose="020B0604020202020204" pitchFamily="34" charset="0"/>
                <a:cs typeface="Arial" panose="020B0604020202020204" pitchFamily="34" charset="0"/>
              </a:rPr>
              <a:t>Being in a legal battle.</a:t>
            </a:r>
          </a:p>
        </p:txBody>
      </p:sp>
    </p:spTree>
    <p:extLst>
      <p:ext uri="{BB962C8B-B14F-4D97-AF65-F5344CB8AC3E}">
        <p14:creationId xmlns:p14="http://schemas.microsoft.com/office/powerpoint/2010/main" val="3909855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Structured conversations</a:t>
            </a:r>
          </a:p>
        </p:txBody>
      </p:sp>
      <p:sp>
        <p:nvSpPr>
          <p:cNvPr id="3" name="Content Placeholder 2"/>
          <p:cNvSpPr>
            <a:spLocks noGrp="1"/>
          </p:cNvSpPr>
          <p:nvPr>
            <p:ph idx="1"/>
          </p:nvPr>
        </p:nvSpPr>
        <p:spPr/>
        <p:txBody>
          <a:bodyPr>
            <a:normAutofit fontScale="77500" lnSpcReduction="20000"/>
          </a:bodyPr>
          <a:lstStyle/>
          <a:p>
            <a:pPr>
              <a:lnSpc>
                <a:spcPct val="110000"/>
              </a:lnSpc>
            </a:pPr>
            <a:r>
              <a:rPr lang="en-GB" dirty="0">
                <a:latin typeface="Arial" panose="020B0604020202020204" pitchFamily="34" charset="0"/>
                <a:cs typeface="Arial" panose="020B0604020202020204" pitchFamily="34" charset="0"/>
              </a:rPr>
              <a:t>Explore - attending (right body language), paraphrasing (rephrasing what the parent says so that they are listened to and understood)</a:t>
            </a:r>
          </a:p>
          <a:p>
            <a:pPr marL="0" indent="0">
              <a:lnSpc>
                <a:spcPct val="110000"/>
              </a:lnSpc>
              <a:buNone/>
            </a:pPr>
            <a:endParaRPr lang="en-GB" sz="900" dirty="0">
              <a:latin typeface="Arial" panose="020B0604020202020204" pitchFamily="34" charset="0"/>
              <a:cs typeface="Arial" panose="020B0604020202020204" pitchFamily="34" charset="0"/>
            </a:endParaRPr>
          </a:p>
          <a:p>
            <a:pPr>
              <a:lnSpc>
                <a:spcPct val="110000"/>
              </a:lnSpc>
            </a:pPr>
            <a:r>
              <a:rPr lang="en-GB" dirty="0">
                <a:latin typeface="Arial" panose="020B0604020202020204" pitchFamily="34" charset="0"/>
                <a:cs typeface="Arial" panose="020B0604020202020204" pitchFamily="34" charset="0"/>
              </a:rPr>
              <a:t>Focussing - summarising the topics of discussion and use of effective questions e.g. the miracle question.</a:t>
            </a:r>
          </a:p>
          <a:p>
            <a:pPr marL="0" indent="0">
              <a:lnSpc>
                <a:spcPct val="110000"/>
              </a:lnSpc>
              <a:buNone/>
            </a:pPr>
            <a:endParaRPr lang="en-GB" sz="900" dirty="0">
              <a:latin typeface="Arial" panose="020B0604020202020204" pitchFamily="34" charset="0"/>
              <a:cs typeface="Arial" panose="020B0604020202020204" pitchFamily="34" charset="0"/>
            </a:endParaRPr>
          </a:p>
          <a:p>
            <a:pPr>
              <a:lnSpc>
                <a:spcPct val="110000"/>
              </a:lnSpc>
            </a:pPr>
            <a:r>
              <a:rPr lang="en-GB" dirty="0">
                <a:latin typeface="Arial" panose="020B0604020202020204" pitchFamily="34" charset="0"/>
                <a:cs typeface="Arial" panose="020B0604020202020204" pitchFamily="34" charset="0"/>
              </a:rPr>
              <a:t>Planning - setting goals (what do we want to achieve) and giving information (sharing of information to achieve goals)</a:t>
            </a:r>
          </a:p>
          <a:p>
            <a:pPr marL="0" indent="0">
              <a:lnSpc>
                <a:spcPct val="110000"/>
              </a:lnSpc>
              <a:buNone/>
            </a:pPr>
            <a:endParaRPr lang="en-GB" sz="900" dirty="0">
              <a:latin typeface="Arial" panose="020B0604020202020204" pitchFamily="34" charset="0"/>
              <a:cs typeface="Arial" panose="020B0604020202020204" pitchFamily="34" charset="0"/>
            </a:endParaRPr>
          </a:p>
          <a:p>
            <a:pPr>
              <a:lnSpc>
                <a:spcPct val="110000"/>
              </a:lnSpc>
            </a:pPr>
            <a:r>
              <a:rPr lang="en-GB" dirty="0">
                <a:latin typeface="Arial" panose="020B0604020202020204" pitchFamily="34" charset="0"/>
                <a:cs typeface="Arial" panose="020B0604020202020204" pitchFamily="34" charset="0"/>
              </a:rPr>
              <a:t>Reviewing - summarising and recording what happened.</a:t>
            </a:r>
          </a:p>
          <a:p>
            <a:pPr marL="0" indent="0">
              <a:lnSpc>
                <a:spcPct val="110000"/>
              </a:lnSpc>
              <a:buNone/>
            </a:pPr>
            <a:endParaRPr lang="en-GB" dirty="0">
              <a:latin typeface="Arial" panose="020B0604020202020204" pitchFamily="34" charset="0"/>
              <a:cs typeface="Arial" panose="020B0604020202020204" pitchFamily="34" charset="0"/>
            </a:endParaRPr>
          </a:p>
          <a:p>
            <a:pPr marL="0" indent="0">
              <a:lnSpc>
                <a:spcPct val="110000"/>
              </a:lnSpc>
              <a:buNone/>
            </a:pPr>
            <a:r>
              <a:rPr lang="en-GB" dirty="0">
                <a:latin typeface="Arial" panose="020B0604020202020204" pitchFamily="34" charset="0"/>
                <a:cs typeface="Arial" panose="020B0604020202020204" pitchFamily="34" charset="0"/>
              </a:rPr>
              <a:t>Then reflect on how effective it was.</a:t>
            </a:r>
          </a:p>
        </p:txBody>
      </p:sp>
    </p:spTree>
    <p:extLst>
      <p:ext uri="{BB962C8B-B14F-4D97-AF65-F5344CB8AC3E}">
        <p14:creationId xmlns:p14="http://schemas.microsoft.com/office/powerpoint/2010/main" val="2586543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8078" y="693116"/>
            <a:ext cx="10515600" cy="1325563"/>
          </a:xfrm>
        </p:spPr>
        <p:txBody>
          <a:bodyPr/>
          <a:lstStyle/>
          <a:p>
            <a:pPr algn="ctr"/>
            <a:r>
              <a:rPr lang="en-GB" b="1" dirty="0">
                <a:latin typeface="Arial" panose="020B0604020202020204" pitchFamily="34" charset="0"/>
                <a:cs typeface="Arial" panose="020B0604020202020204" pitchFamily="34" charset="0"/>
              </a:rPr>
              <a:t>Benefits of the structured conversation</a:t>
            </a:r>
          </a:p>
        </p:txBody>
      </p:sp>
      <p:sp>
        <p:nvSpPr>
          <p:cNvPr id="3" name="Content Placeholder 2"/>
          <p:cNvSpPr>
            <a:spLocks noGrp="1"/>
          </p:cNvSpPr>
          <p:nvPr>
            <p:ph idx="1"/>
          </p:nvPr>
        </p:nvSpPr>
        <p:spPr>
          <a:xfrm>
            <a:off x="1844040" y="2197349"/>
            <a:ext cx="9753600" cy="4351338"/>
          </a:xfrm>
        </p:spPr>
        <p:txBody>
          <a:bodyPr/>
          <a:lstStyle/>
          <a:p>
            <a:r>
              <a:rPr lang="en-GB" dirty="0">
                <a:latin typeface="Arial" panose="020B0604020202020204" pitchFamily="34" charset="0"/>
                <a:cs typeface="Arial" panose="020B0604020202020204" pitchFamily="34" charset="0"/>
              </a:rPr>
              <a:t>Establishes an effective relationship.</a:t>
            </a:r>
          </a:p>
          <a:p>
            <a:pPr marL="0" indent="0">
              <a:buNone/>
            </a:pPr>
            <a:endParaRPr lang="en-GB" sz="800"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Parents can share their aspirations.</a:t>
            </a:r>
          </a:p>
          <a:p>
            <a:pPr marL="0" indent="0">
              <a:buNone/>
            </a:pPr>
            <a:endParaRPr lang="en-GB" sz="800"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School and parents can share concerns.</a:t>
            </a:r>
          </a:p>
          <a:p>
            <a:pPr marL="0" indent="0">
              <a:buNone/>
            </a:pPr>
            <a:endParaRPr lang="en-GB" sz="800"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School and parents can set clear targets and decide how to achieve them.</a:t>
            </a:r>
          </a:p>
          <a:p>
            <a:pPr marL="0" indent="0">
              <a:buNone/>
            </a:pPr>
            <a:endParaRPr lang="en-GB" sz="800"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Clarifies the responsibilities of all parties.</a:t>
            </a:r>
          </a:p>
        </p:txBody>
      </p:sp>
    </p:spTree>
    <p:extLst>
      <p:ext uri="{BB962C8B-B14F-4D97-AF65-F5344CB8AC3E}">
        <p14:creationId xmlns:p14="http://schemas.microsoft.com/office/powerpoint/2010/main" val="1266855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a:latin typeface="Arial" panose="020B0604020202020204" pitchFamily="34" charset="0"/>
                <a:cs typeface="Arial" panose="020B0604020202020204" pitchFamily="34" charset="0"/>
              </a:rPr>
              <a:t>Preparation for the structured conversation </a:t>
            </a:r>
          </a:p>
        </p:txBody>
      </p:sp>
      <p:sp>
        <p:nvSpPr>
          <p:cNvPr id="3" name="Content Placeholder 2"/>
          <p:cNvSpPr>
            <a:spLocks noGrp="1"/>
          </p:cNvSpPr>
          <p:nvPr>
            <p:ph idx="1"/>
          </p:nvPr>
        </p:nvSpPr>
        <p:spPr>
          <a:xfrm>
            <a:off x="838200" y="2024407"/>
            <a:ext cx="10515600" cy="4351338"/>
          </a:xfrm>
        </p:spPr>
        <p:txBody>
          <a:bodyPr>
            <a:normAutofit fontScale="92500"/>
          </a:bodyPr>
          <a:lstStyle/>
          <a:p>
            <a:r>
              <a:rPr lang="en-GB" dirty="0">
                <a:latin typeface="Arial" panose="020B0604020202020204" pitchFamily="34" charset="0"/>
                <a:cs typeface="Arial" panose="020B0604020202020204" pitchFamily="34" charset="0"/>
              </a:rPr>
              <a:t>Choose an appropriate time of day.</a:t>
            </a:r>
          </a:p>
          <a:p>
            <a:r>
              <a:rPr lang="en-GB" dirty="0">
                <a:latin typeface="Arial" panose="020B0604020202020204" pitchFamily="34" charset="0"/>
                <a:cs typeface="Arial" panose="020B0604020202020204" pitchFamily="34" charset="0"/>
              </a:rPr>
              <a:t>Choose a safe and secure environment.</a:t>
            </a:r>
          </a:p>
          <a:p>
            <a:r>
              <a:rPr lang="en-GB" dirty="0">
                <a:latin typeface="Arial" panose="020B0604020202020204" pitchFamily="34" charset="0"/>
                <a:cs typeface="Arial" panose="020B0604020202020204" pitchFamily="34" charset="0"/>
              </a:rPr>
              <a:t>Have a safety plan / risk assess the situation (don’t be alone).</a:t>
            </a:r>
          </a:p>
          <a:p>
            <a:r>
              <a:rPr lang="en-GB" dirty="0">
                <a:latin typeface="Arial" panose="020B0604020202020204" pitchFamily="34" charset="0"/>
                <a:cs typeface="Arial" panose="020B0604020202020204" pitchFamily="34" charset="0"/>
              </a:rPr>
              <a:t>Plan what you need to say using clear and non </a:t>
            </a:r>
            <a:r>
              <a:rPr lang="en-GB" dirty="0" err="1">
                <a:latin typeface="Arial" panose="020B0604020202020204" pitchFamily="34" charset="0"/>
                <a:cs typeface="Arial" panose="020B0604020202020204" pitchFamily="34" charset="0"/>
              </a:rPr>
              <a:t>jargonistic</a:t>
            </a:r>
            <a:r>
              <a:rPr lang="en-GB" dirty="0">
                <a:latin typeface="Arial" panose="020B0604020202020204" pitchFamily="34" charset="0"/>
                <a:cs typeface="Arial" panose="020B0604020202020204" pitchFamily="34" charset="0"/>
              </a:rPr>
              <a:t> language.</a:t>
            </a:r>
          </a:p>
          <a:p>
            <a:r>
              <a:rPr lang="en-GB" dirty="0">
                <a:latin typeface="Arial" panose="020B0604020202020204" pitchFamily="34" charset="0"/>
                <a:cs typeface="Arial" panose="020B0604020202020204" pitchFamily="34" charset="0"/>
              </a:rPr>
              <a:t>Ensure opportunities to highlight the positives.</a:t>
            </a:r>
          </a:p>
          <a:p>
            <a:r>
              <a:rPr lang="en-GB" dirty="0">
                <a:latin typeface="Arial" panose="020B0604020202020204" pitchFamily="34" charset="0"/>
                <a:cs typeface="Arial" panose="020B0604020202020204" pitchFamily="34" charset="0"/>
              </a:rPr>
              <a:t>Have a clear agenda.</a:t>
            </a:r>
          </a:p>
          <a:p>
            <a:r>
              <a:rPr lang="en-GB" dirty="0">
                <a:latin typeface="Arial" panose="020B0604020202020204" pitchFamily="34" charset="0"/>
                <a:cs typeface="Arial" panose="020B0604020202020204" pitchFamily="34" charset="0"/>
              </a:rPr>
              <a:t>Make actions for both parties.</a:t>
            </a:r>
          </a:p>
          <a:p>
            <a:r>
              <a:rPr lang="en-GB" dirty="0">
                <a:latin typeface="Arial" panose="020B0604020202020204" pitchFamily="34" charset="0"/>
                <a:cs typeface="Arial" panose="020B0604020202020204" pitchFamily="34" charset="0"/>
              </a:rPr>
              <a:t>Be prepared for questions.</a:t>
            </a:r>
          </a:p>
          <a:p>
            <a:r>
              <a:rPr lang="en-GB" dirty="0">
                <a:latin typeface="Arial" panose="020B0604020202020204" pitchFamily="34" charset="0"/>
                <a:cs typeface="Arial" panose="020B0604020202020204" pitchFamily="34" charset="0"/>
              </a:rPr>
              <a:t>Summarise and agree a time to meet again.</a:t>
            </a:r>
          </a:p>
          <a:p>
            <a:endParaRPr lang="en-GB" dirty="0"/>
          </a:p>
          <a:p>
            <a:endParaRPr lang="en-GB" dirty="0"/>
          </a:p>
          <a:p>
            <a:endParaRPr lang="en-GB" dirty="0"/>
          </a:p>
        </p:txBody>
      </p:sp>
    </p:spTree>
    <p:extLst>
      <p:ext uri="{BB962C8B-B14F-4D97-AF65-F5344CB8AC3E}">
        <p14:creationId xmlns:p14="http://schemas.microsoft.com/office/powerpoint/2010/main" val="1155965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Activity: Scenarios</a:t>
            </a:r>
          </a:p>
        </p:txBody>
      </p:sp>
      <p:sp>
        <p:nvSpPr>
          <p:cNvPr id="3" name="Content Placeholder 2"/>
          <p:cNvSpPr>
            <a:spLocks noGrp="1"/>
          </p:cNvSpPr>
          <p:nvPr>
            <p:ph idx="1"/>
          </p:nvPr>
        </p:nvSpPr>
        <p:spPr>
          <a:xfrm>
            <a:off x="2418522" y="2024407"/>
            <a:ext cx="8166652" cy="3094245"/>
          </a:xfrm>
        </p:spPr>
        <p:txBody>
          <a:bodyPr/>
          <a:lstStyle/>
          <a:p>
            <a:r>
              <a:rPr lang="en-GB" dirty="0">
                <a:latin typeface="Arial" panose="020B0604020202020204" pitchFamily="34" charset="0"/>
                <a:cs typeface="Arial" panose="020B0604020202020204" pitchFamily="34" charset="0"/>
              </a:rPr>
              <a:t>In groups look at these scenarios.</a:t>
            </a:r>
          </a:p>
          <a:p>
            <a:r>
              <a:rPr lang="en-GB" dirty="0">
                <a:latin typeface="Arial" panose="020B0604020202020204" pitchFamily="34" charset="0"/>
                <a:cs typeface="Arial" panose="020B0604020202020204" pitchFamily="34" charset="0"/>
              </a:rPr>
              <a:t>Consider how you might deal with them.</a:t>
            </a:r>
          </a:p>
          <a:p>
            <a:r>
              <a:rPr lang="en-GB" dirty="0">
                <a:latin typeface="Arial" panose="020B0604020202020204" pitchFamily="34" charset="0"/>
                <a:cs typeface="Arial" panose="020B0604020202020204" pitchFamily="34" charset="0"/>
              </a:rPr>
              <a:t>How would you start the conversation?</a:t>
            </a:r>
          </a:p>
          <a:p>
            <a:r>
              <a:rPr lang="en-GB" dirty="0">
                <a:latin typeface="Arial" panose="020B0604020202020204" pitchFamily="34" charset="0"/>
                <a:cs typeface="Arial" panose="020B0604020202020204" pitchFamily="34" charset="0"/>
              </a:rPr>
              <a:t>What would you do if it became difficult/heated?</a:t>
            </a:r>
          </a:p>
          <a:p>
            <a:r>
              <a:rPr lang="en-GB" dirty="0">
                <a:latin typeface="Arial" panose="020B0604020202020204" pitchFamily="34" charset="0"/>
                <a:cs typeface="Arial" panose="020B0604020202020204" pitchFamily="34" charset="0"/>
              </a:rPr>
              <a:t>How would you move things forward?</a:t>
            </a:r>
          </a:p>
        </p:txBody>
      </p:sp>
    </p:spTree>
    <p:extLst>
      <p:ext uri="{BB962C8B-B14F-4D97-AF65-F5344CB8AC3E}">
        <p14:creationId xmlns:p14="http://schemas.microsoft.com/office/powerpoint/2010/main" val="596378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Scenario 1</a:t>
            </a:r>
          </a:p>
        </p:txBody>
      </p:sp>
      <p:sp>
        <p:nvSpPr>
          <p:cNvPr id="3" name="Content Placeholder 2"/>
          <p:cNvSpPr>
            <a:spLocks noGrp="1"/>
          </p:cNvSpPr>
          <p:nvPr>
            <p:ph idx="1"/>
          </p:nvPr>
        </p:nvSpPr>
        <p:spPr>
          <a:xfrm>
            <a:off x="1524000" y="1974712"/>
            <a:ext cx="9558130" cy="4351338"/>
          </a:xfrm>
        </p:spPr>
        <p:txBody>
          <a:bodyPr/>
          <a:lstStyle/>
          <a:p>
            <a:pPr marL="0" indent="0">
              <a:lnSpc>
                <a:spcPct val="100000"/>
              </a:lnSpc>
              <a:buNone/>
            </a:pPr>
            <a:r>
              <a:rPr lang="en-GB" dirty="0">
                <a:latin typeface="Arial" panose="020B0604020202020204" pitchFamily="34" charset="0"/>
                <a:cs typeface="Arial" panose="020B0604020202020204" pitchFamily="34" charset="0"/>
              </a:rPr>
              <a:t>An angry parent arrives in school and tells you that her daughter has fallen out with her friends and now its all over Facebook and she wants something doing about it straight away.</a:t>
            </a:r>
          </a:p>
        </p:txBody>
      </p:sp>
    </p:spTree>
    <p:extLst>
      <p:ext uri="{BB962C8B-B14F-4D97-AF65-F5344CB8AC3E}">
        <p14:creationId xmlns:p14="http://schemas.microsoft.com/office/powerpoint/2010/main" val="193692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Scenario 2</a:t>
            </a:r>
          </a:p>
        </p:txBody>
      </p:sp>
      <p:sp>
        <p:nvSpPr>
          <p:cNvPr id="3" name="Content Placeholder 2"/>
          <p:cNvSpPr>
            <a:spLocks noGrp="1"/>
          </p:cNvSpPr>
          <p:nvPr>
            <p:ph idx="1"/>
          </p:nvPr>
        </p:nvSpPr>
        <p:spPr>
          <a:xfrm>
            <a:off x="1396447" y="1984652"/>
            <a:ext cx="9399105" cy="4351338"/>
          </a:xfrm>
        </p:spPr>
        <p:txBody>
          <a:bodyPr/>
          <a:lstStyle/>
          <a:p>
            <a:pPr marL="0" indent="0">
              <a:lnSpc>
                <a:spcPct val="100000"/>
              </a:lnSpc>
              <a:buNone/>
            </a:pPr>
            <a:r>
              <a:rPr lang="en-GB" dirty="0">
                <a:latin typeface="Arial" panose="020B0604020202020204" pitchFamily="34" charset="0"/>
                <a:cs typeface="Arial" panose="020B0604020202020204" pitchFamily="34" charset="0"/>
              </a:rPr>
              <a:t>A parent is late dropping off their child for the 5</a:t>
            </a:r>
            <a:r>
              <a:rPr lang="en-GB" baseline="30000" dirty="0">
                <a:latin typeface="Arial" panose="020B0604020202020204" pitchFamily="34" charset="0"/>
                <a:cs typeface="Arial" panose="020B0604020202020204" pitchFamily="34" charset="0"/>
              </a:rPr>
              <a:t>th</a:t>
            </a:r>
            <a:r>
              <a:rPr lang="en-GB" dirty="0">
                <a:latin typeface="Arial" panose="020B0604020202020204" pitchFamily="34" charset="0"/>
                <a:cs typeface="Arial" panose="020B0604020202020204" pitchFamily="34" charset="0"/>
              </a:rPr>
              <a:t> time in 2 weeks.  She looks tired, withdrawn and harassed when you see her.</a:t>
            </a:r>
          </a:p>
        </p:txBody>
      </p:sp>
    </p:spTree>
    <p:extLst>
      <p:ext uri="{BB962C8B-B14F-4D97-AF65-F5344CB8AC3E}">
        <p14:creationId xmlns:p14="http://schemas.microsoft.com/office/powerpoint/2010/main" val="1573645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latin typeface="Arial" panose="020B0604020202020204" pitchFamily="34" charset="0"/>
                <a:cs typeface="Arial" panose="020B0604020202020204" pitchFamily="34" charset="0"/>
              </a:rPr>
              <a:t>Managing Parental Expectations</a:t>
            </a:r>
          </a:p>
        </p:txBody>
      </p:sp>
      <p:sp>
        <p:nvSpPr>
          <p:cNvPr id="3" name="Subtitle 2"/>
          <p:cNvSpPr>
            <a:spLocks noGrp="1"/>
          </p:cNvSpPr>
          <p:nvPr>
            <p:ph type="subTitle" idx="1"/>
          </p:nvPr>
        </p:nvSpPr>
        <p:spPr/>
        <p:txBody>
          <a:bodyPr/>
          <a:lstStyle/>
          <a:p>
            <a:r>
              <a:rPr lang="en-GB" b="1" dirty="0">
                <a:latin typeface="Arial" panose="020B0604020202020204" pitchFamily="34" charset="0"/>
                <a:cs typeface="Arial" panose="020B0604020202020204" pitchFamily="34" charset="0"/>
              </a:rPr>
              <a:t>Helen Hogan</a:t>
            </a:r>
          </a:p>
        </p:txBody>
      </p:sp>
    </p:spTree>
    <p:extLst>
      <p:ext uri="{BB962C8B-B14F-4D97-AF65-F5344CB8AC3E}">
        <p14:creationId xmlns:p14="http://schemas.microsoft.com/office/powerpoint/2010/main" val="1246122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Scenario 3</a:t>
            </a:r>
          </a:p>
        </p:txBody>
      </p:sp>
      <p:sp>
        <p:nvSpPr>
          <p:cNvPr id="3" name="Content Placeholder 2"/>
          <p:cNvSpPr>
            <a:spLocks noGrp="1"/>
          </p:cNvSpPr>
          <p:nvPr>
            <p:ph idx="1"/>
          </p:nvPr>
        </p:nvSpPr>
        <p:spPr>
          <a:xfrm>
            <a:off x="1520687" y="1905138"/>
            <a:ext cx="9150626" cy="4351338"/>
          </a:xfrm>
        </p:spPr>
        <p:txBody>
          <a:bodyPr/>
          <a:lstStyle/>
          <a:p>
            <a:pPr marL="0" indent="0">
              <a:lnSpc>
                <a:spcPct val="100000"/>
              </a:lnSpc>
              <a:buNone/>
            </a:pPr>
            <a:r>
              <a:rPr lang="en-GB" dirty="0">
                <a:latin typeface="Arial" panose="020B0604020202020204" pitchFamily="34" charset="0"/>
                <a:cs typeface="Arial" panose="020B0604020202020204" pitchFamily="34" charset="0"/>
              </a:rPr>
              <a:t>You are aware a parent recently had a bereavement.  When they come to collect their child on this particular day they smell of alcohol.</a:t>
            </a:r>
          </a:p>
        </p:txBody>
      </p:sp>
    </p:spTree>
    <p:extLst>
      <p:ext uri="{BB962C8B-B14F-4D97-AF65-F5344CB8AC3E}">
        <p14:creationId xmlns:p14="http://schemas.microsoft.com/office/powerpoint/2010/main" val="490323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Scenario 4</a:t>
            </a:r>
          </a:p>
        </p:txBody>
      </p:sp>
      <p:sp>
        <p:nvSpPr>
          <p:cNvPr id="3" name="Content Placeholder 2"/>
          <p:cNvSpPr>
            <a:spLocks noGrp="1"/>
          </p:cNvSpPr>
          <p:nvPr>
            <p:ph idx="1"/>
          </p:nvPr>
        </p:nvSpPr>
        <p:spPr>
          <a:xfrm>
            <a:off x="1510748" y="1835564"/>
            <a:ext cx="9170504" cy="4351338"/>
          </a:xfrm>
        </p:spPr>
        <p:txBody>
          <a:bodyPr/>
          <a:lstStyle/>
          <a:p>
            <a:pPr marL="0" indent="0">
              <a:buNone/>
            </a:pPr>
            <a:r>
              <a:rPr lang="en-GB" dirty="0">
                <a:latin typeface="Arial" panose="020B0604020202020204" pitchFamily="34" charset="0"/>
                <a:cs typeface="Arial" panose="020B0604020202020204" pitchFamily="34" charset="0"/>
              </a:rPr>
              <a:t>You have asked Johnny’s (a child in your class) mother in to discuss his presentation and general care as well as him accessing inappropriate TV/games on an evening.</a:t>
            </a:r>
          </a:p>
        </p:txBody>
      </p:sp>
    </p:spTree>
    <p:extLst>
      <p:ext uri="{BB962C8B-B14F-4D97-AF65-F5344CB8AC3E}">
        <p14:creationId xmlns:p14="http://schemas.microsoft.com/office/powerpoint/2010/main" val="9759799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Scenario 5</a:t>
            </a:r>
          </a:p>
        </p:txBody>
      </p:sp>
      <p:sp>
        <p:nvSpPr>
          <p:cNvPr id="3" name="Content Placeholder 2"/>
          <p:cNvSpPr>
            <a:spLocks noGrp="1"/>
          </p:cNvSpPr>
          <p:nvPr>
            <p:ph idx="1"/>
          </p:nvPr>
        </p:nvSpPr>
        <p:spPr>
          <a:xfrm>
            <a:off x="1794013" y="1875321"/>
            <a:ext cx="8603974" cy="4351338"/>
          </a:xfrm>
        </p:spPr>
        <p:txBody>
          <a:bodyPr/>
          <a:lstStyle/>
          <a:p>
            <a:pPr marL="0" indent="0">
              <a:lnSpc>
                <a:spcPct val="100000"/>
              </a:lnSpc>
              <a:buNone/>
            </a:pPr>
            <a:r>
              <a:rPr lang="en-GB" dirty="0">
                <a:latin typeface="Arial" panose="020B0604020202020204" pitchFamily="34" charset="0"/>
                <a:cs typeface="Arial" panose="020B0604020202020204" pitchFamily="34" charset="0"/>
              </a:rPr>
              <a:t>A colleague that you have just started working with smells particularly of poor hygiene and body odour.</a:t>
            </a:r>
          </a:p>
        </p:txBody>
      </p:sp>
    </p:spTree>
    <p:extLst>
      <p:ext uri="{BB962C8B-B14F-4D97-AF65-F5344CB8AC3E}">
        <p14:creationId xmlns:p14="http://schemas.microsoft.com/office/powerpoint/2010/main" val="19377816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Reflective practice</a:t>
            </a:r>
          </a:p>
        </p:txBody>
      </p:sp>
      <p:sp>
        <p:nvSpPr>
          <p:cNvPr id="3" name="Content Placeholder 2"/>
          <p:cNvSpPr>
            <a:spLocks noGrp="1"/>
          </p:cNvSpPr>
          <p:nvPr>
            <p:ph idx="1"/>
          </p:nvPr>
        </p:nvSpPr>
        <p:spPr>
          <a:xfrm>
            <a:off x="2083904" y="1994590"/>
            <a:ext cx="9269896" cy="4351338"/>
          </a:xfrm>
        </p:spPr>
        <p:txBody>
          <a:bodyPr/>
          <a:lstStyle/>
          <a:p>
            <a:r>
              <a:rPr lang="en-GB" dirty="0">
                <a:latin typeface="Arial" panose="020B0604020202020204" pitchFamily="34" charset="0"/>
                <a:cs typeface="Arial" panose="020B0604020202020204" pitchFamily="34" charset="0"/>
              </a:rPr>
              <a:t>How easy/difficult was that?</a:t>
            </a:r>
          </a:p>
          <a:p>
            <a:r>
              <a:rPr lang="en-GB" dirty="0">
                <a:latin typeface="Arial" panose="020B0604020202020204" pitchFamily="34" charset="0"/>
                <a:cs typeface="Arial" panose="020B0604020202020204" pitchFamily="34" charset="0"/>
              </a:rPr>
              <a:t>What have you changed about how you would manage situations in the future?</a:t>
            </a:r>
          </a:p>
          <a:p>
            <a:r>
              <a:rPr lang="en-GB" dirty="0">
                <a:latin typeface="Arial" panose="020B0604020202020204" pitchFamily="34" charset="0"/>
                <a:cs typeface="Arial" panose="020B0604020202020204" pitchFamily="34" charset="0"/>
              </a:rPr>
              <a:t>How empowered do you feel to deal with difficult circumstances?</a:t>
            </a:r>
          </a:p>
        </p:txBody>
      </p:sp>
    </p:spTree>
    <p:extLst>
      <p:ext uri="{BB962C8B-B14F-4D97-AF65-F5344CB8AC3E}">
        <p14:creationId xmlns:p14="http://schemas.microsoft.com/office/powerpoint/2010/main" val="3686147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Reflective practice</a:t>
            </a:r>
          </a:p>
        </p:txBody>
      </p:sp>
      <p:sp>
        <p:nvSpPr>
          <p:cNvPr id="3" name="Content Placeholder 2"/>
          <p:cNvSpPr>
            <a:spLocks noGrp="1"/>
          </p:cNvSpPr>
          <p:nvPr>
            <p:ph idx="1"/>
          </p:nvPr>
        </p:nvSpPr>
        <p:spPr>
          <a:xfrm>
            <a:off x="1275521" y="1835564"/>
            <a:ext cx="10515600" cy="4351338"/>
          </a:xfrm>
        </p:spPr>
        <p:txBody>
          <a:bodyPr/>
          <a:lstStyle/>
          <a:p>
            <a:pPr>
              <a:lnSpc>
                <a:spcPct val="100000"/>
              </a:lnSpc>
            </a:pPr>
            <a:r>
              <a:rPr lang="en-GB" dirty="0">
                <a:latin typeface="Arial" panose="020B0604020202020204" pitchFamily="34" charset="0"/>
                <a:cs typeface="Arial" panose="020B0604020202020204" pitchFamily="34" charset="0"/>
              </a:rPr>
              <a:t>Non judgmental - talk about the impact and outcome for the child. </a:t>
            </a:r>
          </a:p>
          <a:p>
            <a:pPr>
              <a:lnSpc>
                <a:spcPct val="100000"/>
              </a:lnSpc>
            </a:pPr>
            <a:r>
              <a:rPr lang="en-GB" dirty="0">
                <a:latin typeface="Arial" panose="020B0604020202020204" pitchFamily="34" charset="0"/>
                <a:cs typeface="Arial" panose="020B0604020202020204" pitchFamily="34" charset="0"/>
              </a:rPr>
              <a:t>Reflect - How would you feel in this person’s position? What would you want someone to say or do for you?</a:t>
            </a:r>
          </a:p>
          <a:p>
            <a:pPr>
              <a:lnSpc>
                <a:spcPct val="100000"/>
              </a:lnSpc>
            </a:pPr>
            <a:r>
              <a:rPr lang="en-GB" dirty="0">
                <a:latin typeface="Arial" panose="020B0604020202020204" pitchFamily="34" charset="0"/>
                <a:cs typeface="Arial" panose="020B0604020202020204" pitchFamily="34" charset="0"/>
              </a:rPr>
              <a:t>Don’t try and find all of the solutions, sometimes people just want to talk.</a:t>
            </a:r>
          </a:p>
          <a:p>
            <a:pPr>
              <a:lnSpc>
                <a:spcPct val="100000"/>
              </a:lnSpc>
            </a:pPr>
            <a:r>
              <a:rPr lang="en-GB" dirty="0">
                <a:latin typeface="Arial" panose="020B0604020202020204" pitchFamily="34" charset="0"/>
                <a:cs typeface="Arial" panose="020B0604020202020204" pitchFamily="34" charset="0"/>
              </a:rPr>
              <a:t>Find a positive to end on, no matter how hard or difficult the subject matter is.</a:t>
            </a:r>
          </a:p>
        </p:txBody>
      </p:sp>
    </p:spTree>
    <p:extLst>
      <p:ext uri="{BB962C8B-B14F-4D97-AF65-F5344CB8AC3E}">
        <p14:creationId xmlns:p14="http://schemas.microsoft.com/office/powerpoint/2010/main" val="39404962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Language</a:t>
            </a:r>
          </a:p>
        </p:txBody>
      </p:sp>
      <p:sp>
        <p:nvSpPr>
          <p:cNvPr id="3" name="Content Placeholder 2"/>
          <p:cNvSpPr>
            <a:spLocks noGrp="1"/>
          </p:cNvSpPr>
          <p:nvPr>
            <p:ph idx="1"/>
          </p:nvPr>
        </p:nvSpPr>
        <p:spPr/>
        <p:txBody>
          <a:bodyPr/>
          <a:lstStyle/>
          <a:p>
            <a:pPr marL="0" indent="0">
              <a:buNone/>
            </a:pPr>
            <a:r>
              <a:rPr lang="en-GB" b="1" dirty="0">
                <a:latin typeface="Arial" panose="020B0604020202020204" pitchFamily="34" charset="0"/>
                <a:cs typeface="Arial" panose="020B0604020202020204" pitchFamily="34" charset="0"/>
              </a:rPr>
              <a:t>Key pointers - depersonalise the school’s direct role and advocate what the parent needs to do:</a:t>
            </a:r>
          </a:p>
          <a:p>
            <a:pPr marL="0" indent="0">
              <a:buNone/>
            </a:pPr>
            <a:r>
              <a:rPr lang="en-GB" dirty="0">
                <a:latin typeface="Arial" panose="020B0604020202020204" pitchFamily="34" charset="0"/>
                <a:cs typeface="Arial" panose="020B0604020202020204" pitchFamily="34" charset="0"/>
              </a:rPr>
              <a:t>How can we help you with that?  </a:t>
            </a:r>
            <a:r>
              <a:rPr lang="en-GB" b="1" dirty="0">
                <a:latin typeface="Arial" panose="020B0604020202020204" pitchFamily="34" charset="0"/>
                <a:cs typeface="Arial" panose="020B0604020202020204" pitchFamily="34" charset="0"/>
              </a:rPr>
              <a:t>VS</a:t>
            </a:r>
            <a:r>
              <a:rPr lang="en-GB" dirty="0">
                <a:latin typeface="Arial" panose="020B0604020202020204" pitchFamily="34" charset="0"/>
                <a:cs typeface="Arial" panose="020B0604020202020204" pitchFamily="34" charset="0"/>
              </a:rPr>
              <a:t> How could we support you in managing that?</a:t>
            </a:r>
          </a:p>
          <a:p>
            <a:pPr marL="0" indent="0">
              <a:buNone/>
            </a:pPr>
            <a:r>
              <a:rPr lang="en-GB" dirty="0">
                <a:latin typeface="Arial" panose="020B0604020202020204" pitchFamily="34" charset="0"/>
                <a:cs typeface="Arial" panose="020B0604020202020204" pitchFamily="34" charset="0"/>
              </a:rPr>
              <a:t>I can see that you would like the school to resolve this? </a:t>
            </a:r>
            <a:r>
              <a:rPr lang="en-GB" b="1" dirty="0">
                <a:latin typeface="Arial" panose="020B0604020202020204" pitchFamily="34" charset="0"/>
                <a:cs typeface="Arial" panose="020B0604020202020204" pitchFamily="34" charset="0"/>
              </a:rPr>
              <a:t>VS </a:t>
            </a:r>
            <a:r>
              <a:rPr lang="en-GB" dirty="0">
                <a:latin typeface="Arial" panose="020B0604020202020204" pitchFamily="34" charset="0"/>
                <a:cs typeface="Arial" panose="020B0604020202020204" pitchFamily="34" charset="0"/>
              </a:rPr>
              <a:t>What have you already tried to resolve this?</a:t>
            </a:r>
          </a:p>
          <a:p>
            <a:pPr marL="0" indent="0">
              <a:buNone/>
            </a:pPr>
            <a:r>
              <a:rPr lang="en-GB" dirty="0">
                <a:latin typeface="Arial" panose="020B0604020202020204" pitchFamily="34" charset="0"/>
                <a:cs typeface="Arial" panose="020B0604020202020204" pitchFamily="34" charset="0"/>
              </a:rPr>
              <a:t>You seem unhappy with the response from school </a:t>
            </a:r>
            <a:r>
              <a:rPr lang="en-GB" b="1" dirty="0">
                <a:latin typeface="Arial" panose="020B0604020202020204" pitchFamily="34" charset="0"/>
                <a:cs typeface="Arial" panose="020B0604020202020204" pitchFamily="34" charset="0"/>
              </a:rPr>
              <a:t>VS</a:t>
            </a:r>
            <a:r>
              <a:rPr lang="en-GB" dirty="0">
                <a:latin typeface="Arial" panose="020B0604020202020204" pitchFamily="34" charset="0"/>
                <a:cs typeface="Arial" panose="020B0604020202020204" pitchFamily="34" charset="0"/>
              </a:rPr>
              <a:t> Our policy is these situations is…</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4553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Activity</a:t>
            </a:r>
          </a:p>
        </p:txBody>
      </p:sp>
      <p:sp>
        <p:nvSpPr>
          <p:cNvPr id="3" name="Content Placeholder 2"/>
          <p:cNvSpPr>
            <a:spLocks noGrp="1"/>
          </p:cNvSpPr>
          <p:nvPr>
            <p:ph idx="1"/>
          </p:nvPr>
        </p:nvSpPr>
        <p:spPr>
          <a:xfrm>
            <a:off x="2736574" y="1825625"/>
            <a:ext cx="6477000" cy="4351338"/>
          </a:xfrm>
        </p:spPr>
        <p:txBody>
          <a:bodyPr/>
          <a:lstStyle/>
          <a:p>
            <a:pPr marL="0" indent="0">
              <a:buNone/>
            </a:pPr>
            <a:r>
              <a:rPr lang="en-GB" b="1" dirty="0">
                <a:latin typeface="Arial" panose="020B0604020202020204" pitchFamily="34" charset="0"/>
                <a:cs typeface="Arial" panose="020B0604020202020204" pitchFamily="34" charset="0"/>
              </a:rPr>
              <a:t>Comfort Zone</a:t>
            </a:r>
          </a:p>
          <a:p>
            <a:r>
              <a:rPr lang="en-GB" dirty="0">
                <a:latin typeface="Arial" panose="020B0604020202020204" pitchFamily="34" charset="0"/>
                <a:cs typeface="Arial" panose="020B0604020202020204" pitchFamily="34" charset="0"/>
              </a:rPr>
              <a:t>Take your watch or your rings off.</a:t>
            </a:r>
          </a:p>
          <a:p>
            <a:r>
              <a:rPr lang="en-GB" dirty="0">
                <a:latin typeface="Arial" panose="020B0604020202020204" pitchFamily="34" charset="0"/>
                <a:cs typeface="Arial" panose="020B0604020202020204" pitchFamily="34" charset="0"/>
              </a:rPr>
              <a:t>Put them on the other arm/hand.</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What did that feel like?</a:t>
            </a:r>
          </a:p>
          <a:p>
            <a:r>
              <a:rPr lang="en-GB" dirty="0">
                <a:latin typeface="Arial" panose="020B0604020202020204" pitchFamily="34" charset="0"/>
                <a:cs typeface="Arial" panose="020B0604020202020204" pitchFamily="34" charset="0"/>
              </a:rPr>
              <a:t>How do you feel?</a:t>
            </a:r>
          </a:p>
        </p:txBody>
      </p:sp>
    </p:spTree>
    <p:extLst>
      <p:ext uri="{BB962C8B-B14F-4D97-AF65-F5344CB8AC3E}">
        <p14:creationId xmlns:p14="http://schemas.microsoft.com/office/powerpoint/2010/main" val="7916729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Managing change</a:t>
            </a:r>
          </a:p>
        </p:txBody>
      </p:sp>
      <p:sp>
        <p:nvSpPr>
          <p:cNvPr id="3" name="Content Placeholder 2"/>
          <p:cNvSpPr>
            <a:spLocks noGrp="1"/>
          </p:cNvSpPr>
          <p:nvPr>
            <p:ph idx="1"/>
          </p:nvPr>
        </p:nvSpPr>
        <p:spPr/>
        <p:txBody>
          <a:bodyPr>
            <a:normAutofit fontScale="70000" lnSpcReduction="20000"/>
          </a:bodyPr>
          <a:lstStyle/>
          <a:p>
            <a:pPr>
              <a:lnSpc>
                <a:spcPct val="120000"/>
              </a:lnSpc>
            </a:pPr>
            <a:r>
              <a:rPr lang="en-GB" dirty="0">
                <a:latin typeface="Arial" panose="020B0604020202020204" pitchFamily="34" charset="0"/>
                <a:cs typeface="Arial" panose="020B0604020202020204" pitchFamily="34" charset="0"/>
              </a:rPr>
              <a:t>Whatever the issue may be, the child and family may be managing a change e.g. death, loss, separation.</a:t>
            </a:r>
          </a:p>
          <a:p>
            <a:pPr>
              <a:lnSpc>
                <a:spcPct val="120000"/>
              </a:lnSpc>
            </a:pPr>
            <a:r>
              <a:rPr lang="en-GB" dirty="0">
                <a:latin typeface="Arial" panose="020B0604020202020204" pitchFamily="34" charset="0"/>
                <a:cs typeface="Arial" panose="020B0604020202020204" pitchFamily="34" charset="0"/>
              </a:rPr>
              <a:t>Plan and prepare with the child the feelings and emotions that may come with this change.</a:t>
            </a:r>
          </a:p>
          <a:p>
            <a:pPr>
              <a:lnSpc>
                <a:spcPct val="120000"/>
              </a:lnSpc>
            </a:pPr>
            <a:r>
              <a:rPr lang="en-GB" dirty="0">
                <a:latin typeface="Arial" panose="020B0604020202020204" pitchFamily="34" charset="0"/>
                <a:cs typeface="Arial" panose="020B0604020202020204" pitchFamily="34" charset="0"/>
              </a:rPr>
              <a:t>Agree a plan for the child to support them e.g. what may trigger the child (talking about a similar issue in school, a smell, a song etc.), who that child can go to, how that child might react and how can that be support.</a:t>
            </a:r>
          </a:p>
          <a:p>
            <a:pPr>
              <a:lnSpc>
                <a:spcPct val="120000"/>
              </a:lnSpc>
            </a:pPr>
            <a:r>
              <a:rPr lang="en-GB" dirty="0">
                <a:latin typeface="Arial" panose="020B0604020202020204" pitchFamily="34" charset="0"/>
                <a:cs typeface="Arial" panose="020B0604020202020204" pitchFamily="34" charset="0"/>
              </a:rPr>
              <a:t>Consider a life journal or diary which can be supported by school and parents for the child to document their thoughts and feelings etc.</a:t>
            </a:r>
          </a:p>
          <a:p>
            <a:pPr>
              <a:lnSpc>
                <a:spcPct val="120000"/>
              </a:lnSpc>
            </a:pPr>
            <a:r>
              <a:rPr lang="en-GB" dirty="0">
                <a:latin typeface="Arial" panose="020B0604020202020204" pitchFamily="34" charset="0"/>
                <a:cs typeface="Arial" panose="020B0604020202020204" pitchFamily="34" charset="0"/>
              </a:rPr>
              <a:t>Consider a passport or credit card of details for the child which can travel with them, through transition to let others know what they may be dealing with or struggling with.</a:t>
            </a:r>
          </a:p>
        </p:txBody>
      </p:sp>
    </p:spTree>
    <p:extLst>
      <p:ext uri="{BB962C8B-B14F-4D97-AF65-F5344CB8AC3E}">
        <p14:creationId xmlns:p14="http://schemas.microsoft.com/office/powerpoint/2010/main" val="9830126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Positive goals</a:t>
            </a:r>
          </a:p>
        </p:txBody>
      </p:sp>
      <p:sp>
        <p:nvSpPr>
          <p:cNvPr id="3" name="Content Placeholder 2"/>
          <p:cNvSpPr>
            <a:spLocks noGrp="1"/>
          </p:cNvSpPr>
          <p:nvPr>
            <p:ph idx="1"/>
          </p:nvPr>
        </p:nvSpPr>
        <p:spPr>
          <a:xfrm>
            <a:off x="2050774" y="2064164"/>
            <a:ext cx="8961783" cy="4351338"/>
          </a:xfrm>
        </p:spPr>
        <p:txBody>
          <a:bodyPr/>
          <a:lstStyle/>
          <a:p>
            <a:r>
              <a:rPr lang="en-GB" dirty="0">
                <a:latin typeface="Arial" panose="020B0604020202020204" pitchFamily="34" charset="0"/>
                <a:cs typeface="Arial" panose="020B0604020202020204" pitchFamily="34" charset="0"/>
              </a:rPr>
              <a:t>Encourage parents/children to make their own goals.</a:t>
            </a:r>
          </a:p>
          <a:p>
            <a:r>
              <a:rPr lang="en-GB" dirty="0">
                <a:latin typeface="Arial" panose="020B0604020202020204" pitchFamily="34" charset="0"/>
                <a:cs typeface="Arial" panose="020B0604020202020204" pitchFamily="34" charset="0"/>
              </a:rPr>
              <a:t>Use small steps, bite size so its not overwhelming.</a:t>
            </a:r>
          </a:p>
          <a:p>
            <a:r>
              <a:rPr lang="en-GB" dirty="0">
                <a:latin typeface="Arial" panose="020B0604020202020204" pitchFamily="34" charset="0"/>
                <a:cs typeface="Arial" panose="020B0604020202020204" pitchFamily="34" charset="0"/>
              </a:rPr>
              <a:t>Choose things that can be achieved.</a:t>
            </a:r>
          </a:p>
          <a:p>
            <a:r>
              <a:rPr lang="en-GB" dirty="0">
                <a:latin typeface="Arial" panose="020B0604020202020204" pitchFamily="34" charset="0"/>
                <a:cs typeface="Arial" panose="020B0604020202020204" pitchFamily="34" charset="0"/>
              </a:rPr>
              <a:t>Make the first goal easy and obtainable.</a:t>
            </a:r>
          </a:p>
        </p:txBody>
      </p:sp>
    </p:spTree>
    <p:extLst>
      <p:ext uri="{BB962C8B-B14F-4D97-AF65-F5344CB8AC3E}">
        <p14:creationId xmlns:p14="http://schemas.microsoft.com/office/powerpoint/2010/main" val="26473255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Don’t forget!</a:t>
            </a:r>
          </a:p>
        </p:txBody>
      </p:sp>
      <p:sp>
        <p:nvSpPr>
          <p:cNvPr id="3" name="Content Placeholder 2"/>
          <p:cNvSpPr>
            <a:spLocks noGrp="1"/>
          </p:cNvSpPr>
          <p:nvPr>
            <p:ph idx="1"/>
          </p:nvPr>
        </p:nvSpPr>
        <p:spPr/>
        <p:txBody>
          <a:bodyPr>
            <a:normAutofit fontScale="77500" lnSpcReduction="20000"/>
          </a:bodyPr>
          <a:lstStyle/>
          <a:p>
            <a:pPr>
              <a:lnSpc>
                <a:spcPct val="120000"/>
              </a:lnSpc>
            </a:pPr>
            <a:r>
              <a:rPr lang="en-GB" dirty="0">
                <a:latin typeface="Arial" panose="020B0604020202020204" pitchFamily="34" charset="0"/>
                <a:cs typeface="Arial" panose="020B0604020202020204" pitchFamily="34" charset="0"/>
              </a:rPr>
              <a:t>Whatever the issue may be, give a chance to review it together and arrange to meet again.</a:t>
            </a:r>
          </a:p>
          <a:p>
            <a:pPr>
              <a:lnSpc>
                <a:spcPct val="120000"/>
              </a:lnSpc>
            </a:pPr>
            <a:r>
              <a:rPr lang="en-GB" dirty="0">
                <a:latin typeface="Arial" panose="020B0604020202020204" pitchFamily="34" charset="0"/>
                <a:cs typeface="Arial" panose="020B0604020202020204" pitchFamily="34" charset="0"/>
              </a:rPr>
              <a:t>If the situation is critical/sensitive get consent from parents to share information appropriately e.g. named school staff, senior leadership Headteacher, other agencies to avoid parent having to repeat the same conversation.</a:t>
            </a:r>
          </a:p>
          <a:p>
            <a:pPr>
              <a:lnSpc>
                <a:spcPct val="120000"/>
              </a:lnSpc>
            </a:pPr>
            <a:r>
              <a:rPr lang="en-GB" dirty="0">
                <a:latin typeface="Arial" panose="020B0604020202020204" pitchFamily="34" charset="0"/>
                <a:cs typeface="Arial" panose="020B0604020202020204" pitchFamily="34" charset="0"/>
              </a:rPr>
              <a:t>Ensure transition is smooth if the child is moving on make sure information is shared so that the child does not have any additional anxieties.</a:t>
            </a:r>
          </a:p>
          <a:p>
            <a:pPr>
              <a:lnSpc>
                <a:spcPct val="120000"/>
              </a:lnSpc>
            </a:pPr>
            <a:r>
              <a:rPr lang="en-GB" dirty="0">
                <a:latin typeface="Arial" panose="020B0604020202020204" pitchFamily="34" charset="0"/>
                <a:cs typeface="Arial" panose="020B0604020202020204" pitchFamily="34" charset="0"/>
              </a:rPr>
              <a:t>Every child is individual.  If you are dealing with death/loss, if that child wishes to celebrate anniversaries and birthdays give them the opportunity to, so that their loved one is always remembered.</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2133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Agenda</a:t>
            </a:r>
          </a:p>
        </p:txBody>
      </p:sp>
      <p:sp>
        <p:nvSpPr>
          <p:cNvPr id="3" name="Content Placeholder 2"/>
          <p:cNvSpPr>
            <a:spLocks noGrp="1"/>
          </p:cNvSpPr>
          <p:nvPr>
            <p:ph idx="1"/>
          </p:nvPr>
        </p:nvSpPr>
        <p:spPr>
          <a:xfrm>
            <a:off x="2212622" y="1825625"/>
            <a:ext cx="9141178" cy="4351338"/>
          </a:xfrm>
        </p:spPr>
        <p:txBody>
          <a:bodyPr>
            <a:normAutofit fontScale="92500" lnSpcReduction="20000"/>
          </a:bodyPr>
          <a:lstStyle/>
          <a:p>
            <a:r>
              <a:rPr lang="en-GB" dirty="0">
                <a:latin typeface="Arial" panose="020B0604020202020204" pitchFamily="34" charset="0"/>
                <a:cs typeface="Arial" panose="020B0604020202020204" pitchFamily="34" charset="0"/>
              </a:rPr>
              <a:t>Communicating with </a:t>
            </a:r>
            <a:r>
              <a:rPr lang="en-GB" dirty="0" smtClean="0">
                <a:latin typeface="Arial" panose="020B0604020202020204" pitchFamily="34" charset="0"/>
                <a:cs typeface="Arial" panose="020B0604020202020204" pitchFamily="34" charset="0"/>
              </a:rPr>
              <a:t>parents</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Improving working together and understanding our </a:t>
            </a:r>
          </a:p>
          <a:p>
            <a:pPr marL="0" indent="0">
              <a:buNone/>
            </a:pPr>
            <a:r>
              <a:rPr lang="en-GB" dirty="0">
                <a:latin typeface="Arial" panose="020B0604020202020204" pitchFamily="34" charset="0"/>
                <a:cs typeface="Arial" panose="020B0604020202020204" pitchFamily="34" charset="0"/>
              </a:rPr>
              <a:t>   role and parents role</a:t>
            </a:r>
          </a:p>
          <a:p>
            <a:r>
              <a:rPr lang="en-GB" dirty="0">
                <a:latin typeface="Arial" panose="020B0604020202020204" pitchFamily="34" charset="0"/>
                <a:cs typeface="Arial" panose="020B0604020202020204" pitchFamily="34" charset="0"/>
              </a:rPr>
              <a:t>Dealing with Sensitive Issues</a:t>
            </a:r>
          </a:p>
          <a:p>
            <a:r>
              <a:rPr lang="en-GB" dirty="0">
                <a:latin typeface="Arial" panose="020B0604020202020204" pitchFamily="34" charset="0"/>
                <a:cs typeface="Arial" panose="020B0604020202020204" pitchFamily="34" charset="0"/>
              </a:rPr>
              <a:t>Activity</a:t>
            </a:r>
          </a:p>
          <a:p>
            <a:r>
              <a:rPr lang="en-GB" dirty="0">
                <a:latin typeface="Arial" panose="020B0604020202020204" pitchFamily="34" charset="0"/>
                <a:cs typeface="Arial" panose="020B0604020202020204" pitchFamily="34" charset="0"/>
              </a:rPr>
              <a:t>Structured Conversations</a:t>
            </a:r>
          </a:p>
          <a:p>
            <a:r>
              <a:rPr lang="en-GB" dirty="0">
                <a:latin typeface="Arial" panose="020B0604020202020204" pitchFamily="34" charset="0"/>
                <a:cs typeface="Arial" panose="020B0604020202020204" pitchFamily="34" charset="0"/>
              </a:rPr>
              <a:t>Scenarios</a:t>
            </a:r>
          </a:p>
          <a:p>
            <a:r>
              <a:rPr lang="en-GB" dirty="0">
                <a:latin typeface="Arial" panose="020B0604020202020204" pitchFamily="34" charset="0"/>
                <a:cs typeface="Arial" panose="020B0604020202020204" pitchFamily="34" charset="0"/>
              </a:rPr>
              <a:t>Reflective Practice</a:t>
            </a:r>
          </a:p>
          <a:p>
            <a:r>
              <a:rPr lang="en-GB" dirty="0">
                <a:latin typeface="Arial" panose="020B0604020202020204" pitchFamily="34" charset="0"/>
                <a:cs typeface="Arial" panose="020B0604020202020204" pitchFamily="34" charset="0"/>
              </a:rPr>
              <a:t>Activity</a:t>
            </a:r>
          </a:p>
          <a:p>
            <a:r>
              <a:rPr lang="en-GB" dirty="0">
                <a:latin typeface="Arial" panose="020B0604020202020204" pitchFamily="34" charset="0"/>
                <a:cs typeface="Arial" panose="020B0604020202020204" pitchFamily="34" charset="0"/>
              </a:rPr>
              <a:t>Managing Change</a:t>
            </a:r>
          </a:p>
        </p:txBody>
      </p:sp>
    </p:spTree>
    <p:extLst>
      <p:ext uri="{BB962C8B-B14F-4D97-AF65-F5344CB8AC3E}">
        <p14:creationId xmlns:p14="http://schemas.microsoft.com/office/powerpoint/2010/main" val="6501160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Moving forward</a:t>
            </a:r>
          </a:p>
        </p:txBody>
      </p:sp>
      <p:sp>
        <p:nvSpPr>
          <p:cNvPr id="3" name="Content Placeholder 2"/>
          <p:cNvSpPr>
            <a:spLocks noGrp="1"/>
          </p:cNvSpPr>
          <p:nvPr>
            <p:ph idx="1"/>
          </p:nvPr>
        </p:nvSpPr>
        <p:spPr/>
        <p:txBody>
          <a:bodyPr/>
          <a:lstStyle/>
          <a:p>
            <a:r>
              <a:rPr lang="en-GB" dirty="0">
                <a:latin typeface="Arial" panose="020B0604020202020204" pitchFamily="34" charset="0"/>
                <a:cs typeface="Arial" panose="020B0604020202020204" pitchFamily="34" charset="0"/>
              </a:rPr>
              <a:t>Sometimes the issues will need sensitivity and empathy.</a:t>
            </a:r>
          </a:p>
          <a:p>
            <a:r>
              <a:rPr lang="en-GB" dirty="0">
                <a:latin typeface="Arial" panose="020B0604020202020204" pitchFamily="34" charset="0"/>
                <a:cs typeface="Arial" panose="020B0604020202020204" pitchFamily="34" charset="0"/>
              </a:rPr>
              <a:t>Sometimes the behaviours we manage will require us to be firm and assertive.</a:t>
            </a:r>
          </a:p>
          <a:p>
            <a:r>
              <a:rPr lang="en-GB" dirty="0">
                <a:latin typeface="Arial" panose="020B0604020202020204" pitchFamily="34" charset="0"/>
                <a:cs typeface="Arial" panose="020B0604020202020204" pitchFamily="34" charset="0"/>
              </a:rPr>
              <a:t>Everything </a:t>
            </a:r>
            <a:r>
              <a:rPr lang="en-GB">
                <a:latin typeface="Arial" panose="020B0604020202020204" pitchFamily="34" charset="0"/>
                <a:cs typeface="Arial" panose="020B0604020202020204" pitchFamily="34" charset="0"/>
              </a:rPr>
              <a:t>is balance.</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Relationships count and can move things forward quicker than services or intervention.</a:t>
            </a:r>
          </a:p>
          <a:p>
            <a:r>
              <a:rPr lang="en-GB" dirty="0">
                <a:latin typeface="Arial" panose="020B0604020202020204" pitchFamily="34" charset="0"/>
                <a:cs typeface="Arial" panose="020B0604020202020204" pitchFamily="34" charset="0"/>
              </a:rPr>
              <a:t>Clear expectations and boundaries need to be established so that everyone knows what they are accountable for.</a:t>
            </a:r>
          </a:p>
          <a:p>
            <a:r>
              <a:rPr lang="en-GB" dirty="0">
                <a:latin typeface="Arial" panose="020B0604020202020204" pitchFamily="34" charset="0"/>
                <a:cs typeface="Arial" panose="020B0604020202020204" pitchFamily="34" charset="0"/>
              </a:rPr>
              <a:t>Don’t try to ‘fix’ it, allow the family or child to find the solution.</a:t>
            </a:r>
          </a:p>
        </p:txBody>
      </p:sp>
    </p:spTree>
    <p:extLst>
      <p:ext uri="{BB962C8B-B14F-4D97-AF65-F5344CB8AC3E}">
        <p14:creationId xmlns:p14="http://schemas.microsoft.com/office/powerpoint/2010/main" val="3796818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Change Plans</a:t>
            </a:r>
          </a:p>
        </p:txBody>
      </p:sp>
      <p:pic>
        <p:nvPicPr>
          <p:cNvPr id="4" name="Picture 3">
            <a:extLst>
              <a:ext uri="{FF2B5EF4-FFF2-40B4-BE49-F238E27FC236}">
                <a16:creationId xmlns:a16="http://schemas.microsoft.com/office/drawing/2014/main" xmlns="" id="{7F057F01-605D-4FC3-8429-549A6EAA26A3}"/>
              </a:ext>
            </a:extLst>
          </p:cNvPr>
          <p:cNvPicPr>
            <a:picLocks noChangeAspect="1"/>
          </p:cNvPicPr>
          <p:nvPr/>
        </p:nvPicPr>
        <p:blipFill rotWithShape="1">
          <a:blip r:embed="rId2"/>
          <a:srcRect l="23780" t="22439" r="50976" b="14309"/>
          <a:stretch/>
        </p:blipFill>
        <p:spPr>
          <a:xfrm rot="20950928">
            <a:off x="2810106" y="1828800"/>
            <a:ext cx="3077738" cy="433782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a:extLst>
              <a:ext uri="{FF2B5EF4-FFF2-40B4-BE49-F238E27FC236}">
                <a16:creationId xmlns:a16="http://schemas.microsoft.com/office/drawing/2014/main" xmlns="" id="{0BCEFE5F-2C5F-4F0F-AF91-5712391847BD}"/>
              </a:ext>
            </a:extLst>
          </p:cNvPr>
          <p:cNvPicPr>
            <a:picLocks noChangeAspect="1"/>
          </p:cNvPicPr>
          <p:nvPr/>
        </p:nvPicPr>
        <p:blipFill rotWithShape="1">
          <a:blip r:embed="rId3"/>
          <a:srcRect l="25061" t="24652" r="50000" b="12683"/>
          <a:stretch/>
        </p:blipFill>
        <p:spPr>
          <a:xfrm rot="278592">
            <a:off x="5781272" y="1694533"/>
            <a:ext cx="3040566" cy="429751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433823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Creating sustainability</a:t>
            </a:r>
          </a:p>
        </p:txBody>
      </p:sp>
      <p:sp>
        <p:nvSpPr>
          <p:cNvPr id="3" name="Content Placeholder 2"/>
          <p:cNvSpPr>
            <a:spLocks noGrp="1"/>
          </p:cNvSpPr>
          <p:nvPr>
            <p:ph idx="1"/>
          </p:nvPr>
        </p:nvSpPr>
        <p:spPr/>
        <p:txBody>
          <a:bodyPr>
            <a:normAutofit lnSpcReduction="10000"/>
          </a:bodyPr>
          <a:lstStyle/>
          <a:p>
            <a:pPr>
              <a:lnSpc>
                <a:spcPct val="100000"/>
              </a:lnSpc>
            </a:pPr>
            <a:r>
              <a:rPr lang="en-GB" dirty="0">
                <a:latin typeface="Arial" panose="020B0604020202020204" pitchFamily="34" charset="0"/>
                <a:cs typeface="Arial" panose="020B0604020202020204" pitchFamily="34" charset="0"/>
              </a:rPr>
              <a:t>How do we measure motivation and inspire change?</a:t>
            </a:r>
          </a:p>
          <a:p>
            <a:pPr>
              <a:lnSpc>
                <a:spcPct val="100000"/>
              </a:lnSpc>
            </a:pPr>
            <a:r>
              <a:rPr lang="en-GB" dirty="0">
                <a:latin typeface="Arial" panose="020B0604020202020204" pitchFamily="34" charset="0"/>
                <a:cs typeface="Arial" panose="020B0604020202020204" pitchFamily="34" charset="0"/>
              </a:rPr>
              <a:t>What strategies can we support that develop resilience for our families and allow them to continue or sustain change without prolonged intervention?</a:t>
            </a:r>
          </a:p>
          <a:p>
            <a:pPr>
              <a:lnSpc>
                <a:spcPct val="100000"/>
              </a:lnSpc>
            </a:pPr>
            <a:r>
              <a:rPr lang="en-GB" dirty="0">
                <a:latin typeface="Arial" panose="020B0604020202020204" pitchFamily="34" charset="0"/>
                <a:cs typeface="Arial" panose="020B0604020202020204" pitchFamily="34" charset="0"/>
              </a:rPr>
              <a:t>Analysis of core skills - what is known and what still needs to be known?</a:t>
            </a:r>
          </a:p>
          <a:p>
            <a:pPr>
              <a:lnSpc>
                <a:spcPct val="100000"/>
              </a:lnSpc>
            </a:pPr>
            <a:r>
              <a:rPr lang="en-GB" dirty="0">
                <a:latin typeface="Arial" panose="020B0604020202020204" pitchFamily="34" charset="0"/>
                <a:cs typeface="Arial" panose="020B0604020202020204" pitchFamily="34" charset="0"/>
              </a:rPr>
              <a:t>Effect of triggers - how do families manage a trigger, contingency plan for the future?</a:t>
            </a:r>
          </a:p>
          <a:p>
            <a:pPr>
              <a:lnSpc>
                <a:spcPct val="100000"/>
              </a:lnSpc>
            </a:pPr>
            <a:r>
              <a:rPr lang="en-GB" dirty="0">
                <a:latin typeface="Arial" panose="020B0604020202020204" pitchFamily="34" charset="0"/>
                <a:cs typeface="Arial" panose="020B0604020202020204" pitchFamily="34" charset="0"/>
              </a:rPr>
              <a:t>Family’s understanding of the risk of no improvement.</a:t>
            </a:r>
          </a:p>
        </p:txBody>
      </p:sp>
    </p:spTree>
    <p:extLst>
      <p:ext uri="{BB962C8B-B14F-4D97-AF65-F5344CB8AC3E}">
        <p14:creationId xmlns:p14="http://schemas.microsoft.com/office/powerpoint/2010/main" val="39921851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Creating Sustainability</a:t>
            </a:r>
          </a:p>
        </p:txBody>
      </p:sp>
      <p:sp>
        <p:nvSpPr>
          <p:cNvPr id="3" name="Content Placeholder 2"/>
          <p:cNvSpPr>
            <a:spLocks noGrp="1"/>
          </p:cNvSpPr>
          <p:nvPr>
            <p:ph idx="1"/>
          </p:nvPr>
        </p:nvSpPr>
        <p:spPr>
          <a:xfrm>
            <a:off x="2111022" y="1825625"/>
            <a:ext cx="9242778" cy="4351338"/>
          </a:xfrm>
        </p:spPr>
        <p:txBody>
          <a:bodyPr/>
          <a:lstStyle/>
          <a:p>
            <a:r>
              <a:rPr lang="en-GB" dirty="0">
                <a:latin typeface="Arial" panose="020B0604020202020204" pitchFamily="34" charset="0"/>
                <a:cs typeface="Arial" panose="020B0604020202020204" pitchFamily="34" charset="0"/>
              </a:rPr>
              <a:t>Clear goals.</a:t>
            </a:r>
          </a:p>
          <a:p>
            <a:r>
              <a:rPr lang="en-GB" dirty="0">
                <a:latin typeface="Arial" panose="020B0604020202020204" pitchFamily="34" charset="0"/>
                <a:cs typeface="Arial" panose="020B0604020202020204" pitchFamily="34" charset="0"/>
              </a:rPr>
              <a:t>Steps to get back on track/deal with triggers.</a:t>
            </a:r>
          </a:p>
          <a:p>
            <a:r>
              <a:rPr lang="en-GB" dirty="0">
                <a:latin typeface="Arial" panose="020B0604020202020204" pitchFamily="34" charset="0"/>
                <a:cs typeface="Arial" panose="020B0604020202020204" pitchFamily="34" charset="0"/>
              </a:rPr>
              <a:t>Self sufficiency vs ability to be able to ask for help.</a:t>
            </a:r>
          </a:p>
          <a:p>
            <a:r>
              <a:rPr lang="en-GB" dirty="0">
                <a:latin typeface="Arial" panose="020B0604020202020204" pitchFamily="34" charset="0"/>
                <a:cs typeface="Arial" panose="020B0604020202020204" pitchFamily="34" charset="0"/>
              </a:rPr>
              <a:t>Recognition and reward for achievement.</a:t>
            </a:r>
          </a:p>
          <a:p>
            <a:r>
              <a:rPr lang="en-GB" dirty="0">
                <a:latin typeface="Arial" panose="020B0604020202020204" pitchFamily="34" charset="0"/>
                <a:cs typeface="Arial" panose="020B0604020202020204" pitchFamily="34" charset="0"/>
              </a:rPr>
              <a:t>Moving on from stumbles, lapses.</a:t>
            </a:r>
          </a:p>
          <a:p>
            <a:r>
              <a:rPr lang="en-GB" dirty="0">
                <a:latin typeface="Arial" panose="020B0604020202020204" pitchFamily="34" charset="0"/>
                <a:cs typeface="Arial" panose="020B0604020202020204" pitchFamily="34" charset="0"/>
              </a:rPr>
              <a:t>Changing hearts and minds.</a:t>
            </a:r>
          </a:p>
          <a:p>
            <a:r>
              <a:rPr lang="en-GB" dirty="0">
                <a:latin typeface="Arial" panose="020B0604020202020204" pitchFamily="34" charset="0"/>
                <a:cs typeface="Arial" panose="020B0604020202020204" pitchFamily="34" charset="0"/>
              </a:rPr>
              <a:t>Long term life plan is a work in progress.</a:t>
            </a:r>
          </a:p>
          <a:p>
            <a:endParaRPr lang="en-GB"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8709225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1" name="Text Box 3">
            <a:extLst>
              <a:ext uri="{FF2B5EF4-FFF2-40B4-BE49-F238E27FC236}">
                <a16:creationId xmlns:a16="http://schemas.microsoft.com/office/drawing/2014/main" xmlns="" id="{4EABDD19-DB77-43FE-AF25-F002452D6349}"/>
              </a:ext>
            </a:extLst>
          </p:cNvPr>
          <p:cNvSpPr txBox="1">
            <a:spLocks noChangeArrowheads="1"/>
          </p:cNvSpPr>
          <p:nvPr/>
        </p:nvSpPr>
        <p:spPr bwMode="auto">
          <a:xfrm>
            <a:off x="2351089" y="4437063"/>
            <a:ext cx="7489825" cy="178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3200">
                <a:solidFill>
                  <a:schemeClr val="tx1"/>
                </a:solidFill>
                <a:latin typeface="Arial" pitchFamily="34" charset="0"/>
                <a:ea typeface="ＭＳ Ｐゴシック" pitchFamily="34" charset="-128"/>
              </a:defRPr>
            </a:lvl1pPr>
            <a:lvl2pPr marL="742950" indent="-285750" eaLnBrk="0" hangingPunct="0">
              <a:defRPr sz="3200">
                <a:solidFill>
                  <a:schemeClr val="tx1"/>
                </a:solidFill>
                <a:latin typeface="Arial" pitchFamily="34" charset="0"/>
                <a:ea typeface="ＭＳ Ｐゴシック" pitchFamily="34" charset="-128"/>
              </a:defRPr>
            </a:lvl2pPr>
            <a:lvl3pPr marL="1143000" indent="-228600" eaLnBrk="0" hangingPunct="0">
              <a:defRPr sz="3200">
                <a:solidFill>
                  <a:schemeClr val="tx1"/>
                </a:solidFill>
                <a:latin typeface="Arial" pitchFamily="34" charset="0"/>
                <a:ea typeface="ＭＳ Ｐゴシック" pitchFamily="34" charset="-128"/>
              </a:defRPr>
            </a:lvl3pPr>
            <a:lvl4pPr marL="1600200" indent="-228600" eaLnBrk="0" hangingPunct="0">
              <a:defRPr sz="3200">
                <a:solidFill>
                  <a:schemeClr val="tx1"/>
                </a:solidFill>
                <a:latin typeface="Arial" pitchFamily="34" charset="0"/>
                <a:ea typeface="ＭＳ Ｐゴシック" pitchFamily="34" charset="-128"/>
              </a:defRPr>
            </a:lvl4pPr>
            <a:lvl5pPr marL="2057400" indent="-228600" eaLnBrk="0" hangingPunct="0">
              <a:defRPr sz="3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34" charset="-128"/>
              </a:defRPr>
            </a:lvl9pPr>
          </a:lstStyle>
          <a:p>
            <a:pPr algn="ctr" eaLnBrk="1" hangingPunct="1">
              <a:spcBef>
                <a:spcPct val="50000"/>
              </a:spcBef>
              <a:defRPr/>
            </a:pPr>
            <a:r>
              <a:rPr lang="en-GB" altLang="en-US" sz="4400" b="1" i="1" dirty="0">
                <a:latin typeface="Segoe UI Semibold" panose="020B0702040204020203" pitchFamily="34" charset="0"/>
                <a:cs typeface="Segoe UI Semibold" panose="020B0702040204020203" pitchFamily="34" charset="0"/>
              </a:rPr>
              <a:t>S</a:t>
            </a:r>
            <a:r>
              <a:rPr lang="en-GB" altLang="en-US" i="1" dirty="0">
                <a:latin typeface="Segoe UI Semibold" panose="020B0702040204020203" pitchFamily="34" charset="0"/>
                <a:cs typeface="Segoe UI Semibold" panose="020B0702040204020203" pitchFamily="34" charset="0"/>
              </a:rPr>
              <a:t>afeguarding is Everyone’s Business</a:t>
            </a:r>
          </a:p>
          <a:p>
            <a:pPr algn="ctr" eaLnBrk="1" hangingPunct="1">
              <a:spcBef>
                <a:spcPct val="50000"/>
              </a:spcBef>
              <a:defRPr/>
            </a:pPr>
            <a:r>
              <a:rPr lang="en-GB" altLang="en-US" sz="4400" b="1" i="1" dirty="0">
                <a:latin typeface="Segoe UI Semibold" panose="020B0702040204020203" pitchFamily="34" charset="0"/>
                <a:cs typeface="Segoe UI Semibold" panose="020B0702040204020203" pitchFamily="34" charset="0"/>
              </a:rPr>
              <a:t>F</a:t>
            </a:r>
            <a:r>
              <a:rPr lang="en-GB" altLang="en-US" i="1" dirty="0">
                <a:latin typeface="Segoe UI Semibold" panose="020B0702040204020203" pitchFamily="34" charset="0"/>
                <a:cs typeface="Segoe UI Semibold" panose="020B0702040204020203" pitchFamily="34" charset="0"/>
              </a:rPr>
              <a:t>ocus on the Voice of the Child</a:t>
            </a:r>
          </a:p>
        </p:txBody>
      </p:sp>
      <p:pic>
        <p:nvPicPr>
          <p:cNvPr id="4" name="Picture 2">
            <a:extLst>
              <a:ext uri="{FF2B5EF4-FFF2-40B4-BE49-F238E27FC236}">
                <a16:creationId xmlns:a16="http://schemas.microsoft.com/office/drawing/2014/main" xmlns="" id="{7EFE967E-794B-43FC-BC29-54B4B29D1C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a:xfrm>
            <a:off x="3774336" y="546278"/>
            <a:ext cx="4643328" cy="3322638"/>
          </a:xfrm>
          <a:prstGeom prst="rect">
            <a:avLst/>
          </a:prstGeom>
          <a:extLst>
            <a:ext uri="{AF507438-7753-43E0-B8FC-AC1667EBCBE1}">
              <a14:hiddenEffects xmlns:a14="http://schemas.microsoft.com/office/drawing/2010/main">
                <a:effectLst>
                  <a:outerShdw blurRad="63500" dist="38099" dir="2700000" algn="ctr" rotWithShape="0">
                    <a:srgbClr val="808080">
                      <a:alpha val="74997"/>
                    </a:srgbClr>
                  </a:outerShdw>
                </a:effectLst>
              </a14:hiddenEffects>
            </a:ext>
          </a:extLst>
        </p:spPr>
      </p:pic>
    </p:spTree>
    <p:extLst>
      <p:ext uri="{BB962C8B-B14F-4D97-AF65-F5344CB8AC3E}">
        <p14:creationId xmlns:p14="http://schemas.microsoft.com/office/powerpoint/2010/main" val="234870256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atin typeface="Arial" panose="020B0604020202020204" pitchFamily="34" charset="0"/>
                <a:cs typeface="Arial" panose="020B0604020202020204" pitchFamily="34" charset="0"/>
              </a:rPr>
              <a:t>Aims of the session</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GB" dirty="0" smtClean="0">
                <a:latin typeface="Arial" panose="020B0604020202020204" pitchFamily="34" charset="0"/>
                <a:cs typeface="Arial" panose="020B0604020202020204" pitchFamily="34" charset="0"/>
              </a:rPr>
              <a:t>To raise awareness of effective communication with parents</a:t>
            </a:r>
          </a:p>
          <a:p>
            <a:r>
              <a:rPr lang="en-GB" dirty="0" smtClean="0">
                <a:latin typeface="Arial" panose="020B0604020202020204" pitchFamily="34" charset="0"/>
                <a:cs typeface="Arial" panose="020B0604020202020204" pitchFamily="34" charset="0"/>
              </a:rPr>
              <a:t>To reduce barriers in communication</a:t>
            </a:r>
          </a:p>
          <a:p>
            <a:r>
              <a:rPr lang="en-GB" dirty="0" smtClean="0">
                <a:latin typeface="Arial" panose="020B0604020202020204" pitchFamily="34" charset="0"/>
                <a:cs typeface="Arial" panose="020B0604020202020204" pitchFamily="34" charset="0"/>
              </a:rPr>
              <a:t>To consider the use of structured conversations and other strategies in improving relationships, reducing conflict and setting out clear goals</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9350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atin typeface="Arial" panose="020B0604020202020204" pitchFamily="34" charset="0"/>
                <a:cs typeface="Arial" panose="020B0604020202020204" pitchFamily="34" charset="0"/>
              </a:rPr>
              <a:t>Objectives of the session</a:t>
            </a:r>
            <a:endParaRPr lang="en-GB"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GB" dirty="0" smtClean="0">
                <a:latin typeface="Arial" panose="020B0604020202020204" pitchFamily="34" charset="0"/>
                <a:cs typeface="Arial" panose="020B0604020202020204" pitchFamily="34" charset="0"/>
              </a:rPr>
              <a:t>To empower staff to manage difficult situations</a:t>
            </a:r>
          </a:p>
          <a:p>
            <a:r>
              <a:rPr lang="en-GB" dirty="0" smtClean="0">
                <a:latin typeface="Arial" panose="020B0604020202020204" pitchFamily="34" charset="0"/>
                <a:cs typeface="Arial" panose="020B0604020202020204" pitchFamily="34" charset="0"/>
              </a:rPr>
              <a:t>To develop strategies and scripts when dealing with parents and carers</a:t>
            </a:r>
          </a:p>
          <a:p>
            <a:r>
              <a:rPr lang="en-GB" dirty="0" smtClean="0">
                <a:latin typeface="Arial" panose="020B0604020202020204" pitchFamily="34" charset="0"/>
                <a:cs typeface="Arial" panose="020B0604020202020204" pitchFamily="34" charset="0"/>
              </a:rPr>
              <a:t>To encourage self reflection for staff</a:t>
            </a:r>
          </a:p>
          <a:p>
            <a:r>
              <a:rPr lang="en-GB" dirty="0" smtClean="0">
                <a:latin typeface="Arial" panose="020B0604020202020204" pitchFamily="34" charset="0"/>
                <a:cs typeface="Arial" panose="020B0604020202020204" pitchFamily="34" charset="0"/>
              </a:rPr>
              <a:t>To improve positive working relationships with parents and carers while maintaining assertive communication</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5785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Effective communication with parents</a:t>
            </a:r>
          </a:p>
        </p:txBody>
      </p:sp>
      <p:sp>
        <p:nvSpPr>
          <p:cNvPr id="3" name="Content Placeholder 2"/>
          <p:cNvSpPr>
            <a:spLocks noGrp="1"/>
          </p:cNvSpPr>
          <p:nvPr>
            <p:ph idx="1"/>
          </p:nvPr>
        </p:nvSpPr>
        <p:spPr/>
        <p:txBody>
          <a:bodyPr/>
          <a:lstStyle/>
          <a:p>
            <a:pPr>
              <a:lnSpc>
                <a:spcPct val="100000"/>
              </a:lnSpc>
            </a:pPr>
            <a:r>
              <a:rPr lang="en-GB" dirty="0">
                <a:latin typeface="Arial" panose="020B0604020202020204" pitchFamily="34" charset="0"/>
                <a:cs typeface="Arial" panose="020B0604020202020204" pitchFamily="34" charset="0"/>
              </a:rPr>
              <a:t>How do you communicate with parents? Home/school diaries, social media, letters, texts, phone calls.</a:t>
            </a:r>
          </a:p>
          <a:p>
            <a:pPr>
              <a:lnSpc>
                <a:spcPct val="100000"/>
              </a:lnSpc>
            </a:pPr>
            <a:r>
              <a:rPr lang="en-GB" dirty="0">
                <a:latin typeface="Arial" panose="020B0604020202020204" pitchFamily="34" charset="0"/>
                <a:cs typeface="Arial" panose="020B0604020202020204" pitchFamily="34" charset="0"/>
              </a:rPr>
              <a:t>How do you ensure its meaningful? E.g. how do parents get involved in school life? And give feedback?</a:t>
            </a:r>
          </a:p>
          <a:p>
            <a:pPr>
              <a:lnSpc>
                <a:spcPct val="100000"/>
              </a:lnSpc>
            </a:pPr>
            <a:r>
              <a:rPr lang="en-GB" dirty="0">
                <a:latin typeface="Arial" panose="020B0604020202020204" pitchFamily="34" charset="0"/>
                <a:cs typeface="Arial" panose="020B0604020202020204" pitchFamily="34" charset="0"/>
              </a:rPr>
              <a:t>When you make changes to routine or procedure, how do you inform parents or seek their feedback (some obviously need to happen without this!)</a:t>
            </a:r>
          </a:p>
          <a:p>
            <a:pPr>
              <a:lnSpc>
                <a:spcPct val="100000"/>
              </a:lnSpc>
            </a:pPr>
            <a:r>
              <a:rPr lang="en-GB" dirty="0">
                <a:latin typeface="Arial" panose="020B0604020202020204" pitchFamily="34" charset="0"/>
                <a:cs typeface="Arial" panose="020B0604020202020204" pitchFamily="34" charset="0"/>
              </a:rPr>
              <a:t>How do you maintain an open door, to be preventative to situations and allow regular access?</a:t>
            </a:r>
          </a:p>
        </p:txBody>
      </p:sp>
    </p:spTree>
    <p:extLst>
      <p:ext uri="{BB962C8B-B14F-4D97-AF65-F5344CB8AC3E}">
        <p14:creationId xmlns:p14="http://schemas.microsoft.com/office/powerpoint/2010/main" val="2405480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Barriers to communication</a:t>
            </a:r>
          </a:p>
        </p:txBody>
      </p:sp>
      <p:sp>
        <p:nvSpPr>
          <p:cNvPr id="3" name="Content Placeholder 2"/>
          <p:cNvSpPr>
            <a:spLocks noGrp="1"/>
          </p:cNvSpPr>
          <p:nvPr>
            <p:ph idx="1"/>
          </p:nvPr>
        </p:nvSpPr>
        <p:spPr/>
        <p:txBody>
          <a:bodyPr/>
          <a:lstStyle/>
          <a:p>
            <a:r>
              <a:rPr lang="en-GB" dirty="0">
                <a:latin typeface="Arial" panose="020B0604020202020204" pitchFamily="34" charset="0"/>
                <a:cs typeface="Arial" panose="020B0604020202020204" pitchFamily="34" charset="0"/>
              </a:rPr>
              <a:t>Accessibility.</a:t>
            </a:r>
          </a:p>
          <a:p>
            <a:r>
              <a:rPr lang="en-GB" dirty="0">
                <a:latin typeface="Arial" panose="020B0604020202020204" pitchFamily="34" charset="0"/>
                <a:cs typeface="Arial" panose="020B0604020202020204" pitchFamily="34" charset="0"/>
              </a:rPr>
              <a:t>Embarrassment around other parents.</a:t>
            </a:r>
          </a:p>
          <a:p>
            <a:r>
              <a:rPr lang="en-GB" dirty="0">
                <a:latin typeface="Arial" panose="020B0604020202020204" pitchFamily="34" charset="0"/>
                <a:cs typeface="Arial" panose="020B0604020202020204" pitchFamily="34" charset="0"/>
              </a:rPr>
              <a:t>Waiting until problems reach climax.</a:t>
            </a:r>
          </a:p>
          <a:p>
            <a:r>
              <a:rPr lang="en-GB" dirty="0">
                <a:latin typeface="Arial" panose="020B0604020202020204" pitchFamily="34" charset="0"/>
                <a:cs typeface="Arial" panose="020B0604020202020204" pitchFamily="34" charset="0"/>
              </a:rPr>
              <a:t>Trying their own intervention first then finally seeking school support.</a:t>
            </a:r>
          </a:p>
          <a:p>
            <a:r>
              <a:rPr lang="en-GB" dirty="0">
                <a:latin typeface="Arial" panose="020B0604020202020204" pitchFamily="34" charset="0"/>
                <a:cs typeface="Arial" panose="020B0604020202020204" pitchFamily="34" charset="0"/>
              </a:rPr>
              <a:t>Expectations of immediate resolve.</a:t>
            </a:r>
          </a:p>
          <a:p>
            <a:r>
              <a:rPr lang="en-GB" dirty="0">
                <a:latin typeface="Arial" panose="020B0604020202020204" pitchFamily="34" charset="0"/>
                <a:cs typeface="Arial" panose="020B0604020202020204" pitchFamily="34" charset="0"/>
              </a:rPr>
              <a:t>Unwilling to accept their child or their own role in the situation.</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4840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Improving working together </a:t>
            </a:r>
            <a:br>
              <a:rPr lang="en-GB" b="1" dirty="0">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and expectations</a:t>
            </a:r>
          </a:p>
        </p:txBody>
      </p:sp>
      <p:sp>
        <p:nvSpPr>
          <p:cNvPr id="3" name="Content Placeholder 2"/>
          <p:cNvSpPr>
            <a:spLocks noGrp="1"/>
          </p:cNvSpPr>
          <p:nvPr>
            <p:ph idx="1"/>
          </p:nvPr>
        </p:nvSpPr>
        <p:spPr/>
        <p:txBody>
          <a:bodyPr/>
          <a:lstStyle/>
          <a:p>
            <a:pPr>
              <a:lnSpc>
                <a:spcPct val="100000"/>
              </a:lnSpc>
            </a:pPr>
            <a:r>
              <a:rPr lang="en-GB" dirty="0">
                <a:latin typeface="Arial" panose="020B0604020202020204" pitchFamily="34" charset="0"/>
                <a:cs typeface="Arial" panose="020B0604020202020204" pitchFamily="34" charset="0"/>
              </a:rPr>
              <a:t>Are we always clear and explicit to parents about our expectations of them?</a:t>
            </a:r>
          </a:p>
          <a:p>
            <a:pPr>
              <a:lnSpc>
                <a:spcPct val="100000"/>
              </a:lnSpc>
            </a:pPr>
            <a:r>
              <a:rPr lang="en-GB" dirty="0">
                <a:latin typeface="Arial" panose="020B0604020202020204" pitchFamily="34" charset="0"/>
                <a:cs typeface="Arial" panose="020B0604020202020204" pitchFamily="34" charset="0"/>
              </a:rPr>
              <a:t>Do they have clear lines of what their responsibilities are as parents and ours as educators?</a:t>
            </a:r>
          </a:p>
          <a:p>
            <a:pPr>
              <a:lnSpc>
                <a:spcPct val="100000"/>
              </a:lnSpc>
            </a:pPr>
            <a:r>
              <a:rPr lang="en-GB" dirty="0">
                <a:latin typeface="Arial" panose="020B0604020202020204" pitchFamily="34" charset="0"/>
                <a:cs typeface="Arial" panose="020B0604020202020204" pitchFamily="34" charset="0"/>
              </a:rPr>
              <a:t>When parents come in and expect us to ‘fix’ it, how much time do we allow for their own self reflection and ability to make any changes that they need to sustain?</a:t>
            </a:r>
          </a:p>
          <a:p>
            <a:pPr>
              <a:lnSpc>
                <a:spcPct val="100000"/>
              </a:lnSpc>
            </a:pPr>
            <a:r>
              <a:rPr lang="en-GB" dirty="0">
                <a:latin typeface="Arial" panose="020B0604020202020204" pitchFamily="34" charset="0"/>
                <a:cs typeface="Arial" panose="020B0604020202020204" pitchFamily="34" charset="0"/>
              </a:rPr>
              <a:t>Do we ensure </a:t>
            </a:r>
            <a:r>
              <a:rPr lang="en-GB" dirty="0" smtClean="0">
                <a:latin typeface="Arial" panose="020B0604020202020204" pitchFamily="34" charset="0"/>
                <a:cs typeface="Arial" panose="020B0604020202020204" pitchFamily="34" charset="0"/>
              </a:rPr>
              <a:t>our</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expectations or changes are clear to parents and children?</a:t>
            </a:r>
          </a:p>
        </p:txBody>
      </p:sp>
    </p:spTree>
    <p:extLst>
      <p:ext uri="{BB962C8B-B14F-4D97-AF65-F5344CB8AC3E}">
        <p14:creationId xmlns:p14="http://schemas.microsoft.com/office/powerpoint/2010/main" val="1604236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How do we engage them </a:t>
            </a:r>
            <a:br>
              <a:rPr lang="en-GB" b="1" dirty="0">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in making changes?</a:t>
            </a:r>
          </a:p>
        </p:txBody>
      </p:sp>
      <p:sp>
        <p:nvSpPr>
          <p:cNvPr id="3" name="Content Placeholder 2"/>
          <p:cNvSpPr>
            <a:spLocks noGrp="1"/>
          </p:cNvSpPr>
          <p:nvPr>
            <p:ph idx="1"/>
          </p:nvPr>
        </p:nvSpPr>
        <p:spPr/>
        <p:txBody>
          <a:bodyPr/>
          <a:lstStyle/>
          <a:p>
            <a:r>
              <a:rPr lang="en-GB" dirty="0">
                <a:latin typeface="Arial" panose="020B0604020202020204" pitchFamily="34" charset="0"/>
                <a:cs typeface="Arial" panose="020B0604020202020204" pitchFamily="34" charset="0"/>
              </a:rPr>
              <a:t>Be honest - what can school do to help and what does the family or child need to do?</a:t>
            </a:r>
          </a:p>
          <a:p>
            <a:r>
              <a:rPr lang="en-GB" dirty="0">
                <a:latin typeface="Arial" panose="020B0604020202020204" pitchFamily="34" charset="0"/>
                <a:cs typeface="Arial" panose="020B0604020202020204" pitchFamily="34" charset="0"/>
              </a:rPr>
              <a:t>Look at the shared short and long term goals.</a:t>
            </a:r>
          </a:p>
          <a:p>
            <a:r>
              <a:rPr lang="en-GB" dirty="0">
                <a:latin typeface="Arial" panose="020B0604020202020204" pitchFamily="34" charset="0"/>
                <a:cs typeface="Arial" panose="020B0604020202020204" pitchFamily="34" charset="0"/>
              </a:rPr>
              <a:t>Emphasise the difference between our role as educators and theirs as parents.</a:t>
            </a:r>
          </a:p>
          <a:p>
            <a:r>
              <a:rPr lang="en-GB" dirty="0">
                <a:latin typeface="Arial" panose="020B0604020202020204" pitchFamily="34" charset="0"/>
                <a:cs typeface="Arial" panose="020B0604020202020204" pitchFamily="34" charset="0"/>
              </a:rPr>
              <a:t>Consider the support and intervention required but be mindful of those ‘quick fixes’. E.g. intervention might help but it’s hearts and minds that need to change to sustain progress.</a:t>
            </a:r>
          </a:p>
          <a:p>
            <a:r>
              <a:rPr lang="en-GB" dirty="0">
                <a:latin typeface="Arial" panose="020B0604020202020204" pitchFamily="34" charset="0"/>
                <a:cs typeface="Arial" panose="020B0604020202020204" pitchFamily="34" charset="0"/>
              </a:rPr>
              <a:t>Be clear about ‘work in progress’.</a:t>
            </a:r>
          </a:p>
        </p:txBody>
      </p:sp>
    </p:spTree>
    <p:extLst>
      <p:ext uri="{BB962C8B-B14F-4D97-AF65-F5344CB8AC3E}">
        <p14:creationId xmlns:p14="http://schemas.microsoft.com/office/powerpoint/2010/main" val="24549811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TotalTime>
  <Words>1785</Words>
  <Application>Microsoft Office PowerPoint</Application>
  <PresentationFormat>Widescreen</PresentationFormat>
  <Paragraphs>195</Paragraphs>
  <Slides>34</Slides>
  <Notes>0</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34</vt:i4>
      </vt:variant>
    </vt:vector>
  </HeadingPairs>
  <TitlesOfParts>
    <vt:vector size="46" baseType="lpstr">
      <vt:lpstr>ＭＳ Ｐゴシック</vt:lpstr>
      <vt:lpstr>ＭＳ Ｐゴシック</vt:lpstr>
      <vt:lpstr>Arial</vt:lpstr>
      <vt:lpstr>Calibri</vt:lpstr>
      <vt:lpstr>Calibri Light</vt:lpstr>
      <vt:lpstr>Segoe UI Semibold</vt:lpstr>
      <vt:lpstr>Office Theme</vt:lpstr>
      <vt:lpstr>1_Office Theme</vt:lpstr>
      <vt:lpstr>2_Office Theme</vt:lpstr>
      <vt:lpstr>3_Office Theme</vt:lpstr>
      <vt:lpstr>4_Office Theme</vt:lpstr>
      <vt:lpstr>5_Office Theme</vt:lpstr>
      <vt:lpstr>PowerPoint Presentation</vt:lpstr>
      <vt:lpstr>Managing Parental Expectations</vt:lpstr>
      <vt:lpstr>Agenda</vt:lpstr>
      <vt:lpstr>Aims of the session</vt:lpstr>
      <vt:lpstr>Objectives of the session</vt:lpstr>
      <vt:lpstr>Effective communication with parents</vt:lpstr>
      <vt:lpstr>Barriers to communication</vt:lpstr>
      <vt:lpstr>Improving working together  and expectations</vt:lpstr>
      <vt:lpstr>How do we engage them  in making changes?</vt:lpstr>
      <vt:lpstr>What is our role and what is  their role in change?</vt:lpstr>
      <vt:lpstr>What sensitive issues might you need to deal with?</vt:lpstr>
      <vt:lpstr>Activity</vt:lpstr>
      <vt:lpstr>What are your fears?</vt:lpstr>
      <vt:lpstr>Structured conversations</vt:lpstr>
      <vt:lpstr>Benefits of the structured conversation</vt:lpstr>
      <vt:lpstr>Preparation for the structured conversation </vt:lpstr>
      <vt:lpstr>Activity: Scenarios</vt:lpstr>
      <vt:lpstr>Scenario 1</vt:lpstr>
      <vt:lpstr>Scenario 2</vt:lpstr>
      <vt:lpstr>Scenario 3</vt:lpstr>
      <vt:lpstr>Scenario 4</vt:lpstr>
      <vt:lpstr>Scenario 5</vt:lpstr>
      <vt:lpstr>Reflective practice</vt:lpstr>
      <vt:lpstr>Reflective practice</vt:lpstr>
      <vt:lpstr>Language</vt:lpstr>
      <vt:lpstr>Activity</vt:lpstr>
      <vt:lpstr>Managing change</vt:lpstr>
      <vt:lpstr>Positive goals</vt:lpstr>
      <vt:lpstr>Don’t forget!</vt:lpstr>
      <vt:lpstr>Moving forward</vt:lpstr>
      <vt:lpstr>Change Plans</vt:lpstr>
      <vt:lpstr>Creating sustainability</vt:lpstr>
      <vt:lpstr>Creating Sustainability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Helen.Hogan</dc:creator>
  <cp:lastModifiedBy>Helen.Hogan</cp:lastModifiedBy>
  <cp:revision>20</cp:revision>
  <dcterms:created xsi:type="dcterms:W3CDTF">2019-09-12T11:05:45Z</dcterms:created>
  <dcterms:modified xsi:type="dcterms:W3CDTF">2019-10-11T13:39:11Z</dcterms:modified>
</cp:coreProperties>
</file>