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97" r:id="rId4"/>
    <p:sldId id="298" r:id="rId5"/>
    <p:sldId id="323" r:id="rId6"/>
    <p:sldId id="302" r:id="rId7"/>
    <p:sldId id="303" r:id="rId8"/>
    <p:sldId id="324" r:id="rId9"/>
    <p:sldId id="304" r:id="rId10"/>
    <p:sldId id="305" r:id="rId11"/>
    <p:sldId id="315" r:id="rId12"/>
    <p:sldId id="325" r:id="rId13"/>
    <p:sldId id="316" r:id="rId14"/>
    <p:sldId id="326" r:id="rId15"/>
    <p:sldId id="317" r:id="rId16"/>
    <p:sldId id="318" r:id="rId17"/>
    <p:sldId id="319" r:id="rId18"/>
    <p:sldId id="321" r:id="rId19"/>
    <p:sldId id="322" r:id="rId20"/>
    <p:sldId id="306" r:id="rId21"/>
    <p:sldId id="307" r:id="rId22"/>
    <p:sldId id="308" r:id="rId23"/>
    <p:sldId id="309" r:id="rId24"/>
    <p:sldId id="310" r:id="rId25"/>
    <p:sldId id="311" r:id="rId26"/>
    <p:sldId id="312" r:id="rId27"/>
    <p:sldId id="313" r:id="rId28"/>
    <p:sldId id="314" r:id="rId29"/>
    <p:sldId id="263" r:id="rId30"/>
    <p:sldId id="264" r:id="rId31"/>
    <p:sldId id="265" r:id="rId32"/>
    <p:sldId id="266" r:id="rId33"/>
    <p:sldId id="276" r:id="rId34"/>
    <p:sldId id="267" r:id="rId35"/>
    <p:sldId id="330" r:id="rId36"/>
    <p:sldId id="334" r:id="rId37"/>
    <p:sldId id="335" r:id="rId38"/>
    <p:sldId id="336" r:id="rId39"/>
    <p:sldId id="331" r:id="rId40"/>
    <p:sldId id="332" r:id="rId41"/>
    <p:sldId id="274" r:id="rId42"/>
    <p:sldId id="337" r:id="rId43"/>
    <p:sldId id="339" r:id="rId44"/>
    <p:sldId id="338" r:id="rId45"/>
    <p:sldId id="275" r:id="rId46"/>
    <p:sldId id="327" r:id="rId47"/>
    <p:sldId id="328" r:id="rId48"/>
    <p:sldId id="32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09" autoAdjust="0"/>
    <p:restoredTop sz="94660"/>
  </p:normalViewPr>
  <p:slideViewPr>
    <p:cSldViewPr snapToGrid="0">
      <p:cViewPr varScale="1">
        <p:scale>
          <a:sx n="83" d="100"/>
          <a:sy n="83" d="100"/>
        </p:scale>
        <p:origin x="77"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9C83259-E15F-46A5-B6F4-187D75BCBED9}"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3023226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C83259-E15F-46A5-B6F4-187D75BCBED9}"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1532071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C83259-E15F-46A5-B6F4-187D75BCBED9}"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278615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C83259-E15F-46A5-B6F4-187D75BCBED9}"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145318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C83259-E15F-46A5-B6F4-187D75BCBED9}"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291035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9C83259-E15F-46A5-B6F4-187D75BCBED9}"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118585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C83259-E15F-46A5-B6F4-187D75BCBED9}" type="datetimeFigureOut">
              <a:rPr lang="en-GB" smtClean="0"/>
              <a:t>11/10/2017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371220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C83259-E15F-46A5-B6F4-187D75BCBED9}" type="datetimeFigureOut">
              <a:rPr lang="en-GB" smtClean="0"/>
              <a:t>11/10/2017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42879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83259-E15F-46A5-B6F4-187D75BCBED9}" type="datetimeFigureOut">
              <a:rPr lang="en-GB" smtClean="0"/>
              <a:t>11/10/2017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257511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83259-E15F-46A5-B6F4-187D75BCBED9}"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114632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83259-E15F-46A5-B6F4-187D75BCBED9}"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B375B-F296-4F76-AED0-64B864529BEE}" type="slidenum">
              <a:rPr lang="en-GB" smtClean="0"/>
              <a:t>‹#›</a:t>
            </a:fld>
            <a:endParaRPr lang="en-GB"/>
          </a:p>
        </p:txBody>
      </p:sp>
    </p:spTree>
    <p:extLst>
      <p:ext uri="{BB962C8B-B14F-4D97-AF65-F5344CB8AC3E}">
        <p14:creationId xmlns:p14="http://schemas.microsoft.com/office/powerpoint/2010/main" val="2522020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83259-E15F-46A5-B6F4-187D75BCBED9}" type="datetimeFigureOut">
              <a:rPr lang="en-GB" smtClean="0"/>
              <a:t>11/10/2017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B375B-F296-4F76-AED0-64B864529BEE}" type="slidenum">
              <a:rPr lang="en-GB" smtClean="0"/>
              <a:t>‹#›</a:t>
            </a:fld>
            <a:endParaRPr lang="en-GB"/>
          </a:p>
        </p:txBody>
      </p:sp>
    </p:spTree>
    <p:extLst>
      <p:ext uri="{BB962C8B-B14F-4D97-AF65-F5344CB8AC3E}">
        <p14:creationId xmlns:p14="http://schemas.microsoft.com/office/powerpoint/2010/main" val="161376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safeguardingfirst.com"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safeguardingfirs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barnardos.org.uk/publication-view.jsp?pid=PUB-292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545997/Sexting_in_schools_and_colleges_UKCCIS__4_.pdf"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stopitnow.org.uk/the_lucy_faithfull_foundation.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Logo Final"/>
          <p:cNvPicPr>
            <a:picLocks noGrp="1" noChangeAspect="1" noChangeArrowheads="1"/>
          </p:cNvPicPr>
          <p:nvPr>
            <p:ph type="title" idx="4294967295"/>
          </p:nvPr>
        </p:nvPicPr>
        <p:blipFill>
          <a:blip r:embed="rId2"/>
          <a:srcRect/>
          <a:stretch>
            <a:fillRect/>
          </a:stretch>
        </p:blipFill>
        <p:spPr>
          <a:xfrm>
            <a:off x="2351089" y="620714"/>
            <a:ext cx="7489825" cy="3494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99011" name="Text Box 3"/>
          <p:cNvSpPr txBox="1">
            <a:spLocks noChangeArrowheads="1"/>
          </p:cNvSpPr>
          <p:nvPr/>
        </p:nvSpPr>
        <p:spPr bwMode="auto">
          <a:xfrm>
            <a:off x="2566989" y="3357564"/>
            <a:ext cx="7489825"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dirty="0">
                <a:solidFill>
                  <a:srgbClr val="000000"/>
                </a:solidFill>
              </a:rPr>
              <a:t>Tel: </a:t>
            </a:r>
            <a:r>
              <a:rPr lang="en-GB" altLang="en-US" dirty="0">
                <a:solidFill>
                  <a:srgbClr val="000000"/>
                </a:solidFill>
                <a:latin typeface="Times New Roman" pitchFamily="18" charset="0"/>
              </a:rPr>
              <a:t>07711 443 463</a:t>
            </a:r>
            <a:r>
              <a:rPr lang="en-GB" altLang="en-US" dirty="0">
                <a:latin typeface="Times New Roman" pitchFamily="18" charset="0"/>
              </a:rPr>
              <a:t> </a:t>
            </a:r>
          </a:p>
          <a:p>
            <a:pPr algn="ctr" eaLnBrk="1" hangingPunct="1">
              <a:spcBef>
                <a:spcPct val="50000"/>
              </a:spcBef>
              <a:buFontTx/>
              <a:buNone/>
              <a:defRPr/>
            </a:pPr>
            <a:r>
              <a:rPr lang="en-GB" altLang="en-US" dirty="0">
                <a:solidFill>
                  <a:srgbClr val="000000"/>
                </a:solidFill>
                <a:latin typeface="Times New Roman" pitchFamily="18" charset="0"/>
              </a:rPr>
              <a:t>E-mail: </a:t>
            </a:r>
            <a:r>
              <a:rPr lang="en-GB" altLang="en-US" dirty="0">
                <a:solidFill>
                  <a:srgbClr val="000000"/>
                </a:solidFill>
                <a:latin typeface="Times New Roman" pitchFamily="18" charset="0"/>
                <a:hlinkClick r:id="rId3"/>
              </a:rPr>
              <a:t>info@safeguardingfirst.com</a:t>
            </a:r>
            <a:endParaRPr lang="en-GB" altLang="en-US" dirty="0">
              <a:solidFill>
                <a:srgbClr val="000000"/>
              </a:solidFill>
              <a:latin typeface="Times New Roman" pitchFamily="18" charset="0"/>
            </a:endParaRPr>
          </a:p>
          <a:p>
            <a:pPr algn="ctr" eaLnBrk="1" hangingPunct="1">
              <a:spcBef>
                <a:spcPct val="50000"/>
              </a:spcBef>
              <a:buFontTx/>
              <a:buNone/>
              <a:defRPr/>
            </a:pPr>
            <a:r>
              <a:rPr lang="en-GB" altLang="en-US" dirty="0">
                <a:solidFill>
                  <a:srgbClr val="000000"/>
                </a:solidFill>
                <a:latin typeface="Times New Roman" pitchFamily="18" charset="0"/>
              </a:rPr>
              <a:t> </a:t>
            </a:r>
            <a:r>
              <a:rPr lang="en-GB" altLang="en-US" dirty="0">
                <a:latin typeface="Times New Roman" pitchFamily="18" charset="0"/>
              </a:rPr>
              <a:t> </a:t>
            </a:r>
            <a:r>
              <a:rPr lang="en-GB" altLang="en-US" dirty="0">
                <a:solidFill>
                  <a:srgbClr val="000000"/>
                </a:solidFill>
                <a:latin typeface="Times New Roman" pitchFamily="18" charset="0"/>
                <a:ea typeface="ＭＳ Ｐゴシック" panose="020B0600070205080204" pitchFamily="34" charset="-128"/>
              </a:rPr>
              <a:t>Website</a:t>
            </a:r>
            <a:r>
              <a:rPr lang="en-GB" altLang="en-US" dirty="0">
                <a:latin typeface="Times New Roman" pitchFamily="18" charset="0"/>
                <a:ea typeface="ＭＳ Ｐゴシック" panose="020B0600070205080204" pitchFamily="34" charset="-128"/>
              </a:rPr>
              <a:t> </a:t>
            </a:r>
            <a:r>
              <a:rPr lang="en-GB" altLang="en-US" dirty="0">
                <a:latin typeface="Times New Roman" pitchFamily="18" charset="0"/>
                <a:ea typeface="ＭＳ Ｐゴシック" panose="020B0600070205080204" pitchFamily="34" charset="-128"/>
                <a:hlinkClick r:id="rId4"/>
              </a:rPr>
              <a:t>www.safeguardingfirst.com</a:t>
            </a:r>
            <a:endParaRPr lang="en-GB" altLang="en-US" dirty="0">
              <a:latin typeface="Times New Roman" pitchFamily="18" charset="0"/>
              <a:ea typeface="ＭＳ Ｐゴシック" panose="020B0600070205080204" pitchFamily="34" charset="-128"/>
            </a:endParaRPr>
          </a:p>
          <a:p>
            <a:pPr algn="ctr" eaLnBrk="1" hangingPunct="1">
              <a:spcBef>
                <a:spcPct val="50000"/>
              </a:spcBef>
              <a:buFontTx/>
              <a:buNone/>
              <a:defRPr/>
            </a:pPr>
            <a:r>
              <a:rPr lang="en-GB" altLang="en-US" dirty="0">
                <a:latin typeface="Times New Roman" pitchFamily="18" charset="0"/>
              </a:rPr>
              <a:t>Pam </a:t>
            </a:r>
            <a:r>
              <a:rPr lang="en-GB" altLang="en-US" dirty="0" err="1">
                <a:latin typeface="Times New Roman" pitchFamily="18" charset="0"/>
              </a:rPr>
              <a:t>Gartland:Safeguarding</a:t>
            </a:r>
            <a:r>
              <a:rPr lang="en-GB" altLang="en-US" dirty="0">
                <a:latin typeface="Times New Roman" pitchFamily="18" charset="0"/>
              </a:rPr>
              <a:t> First ‘App’</a:t>
            </a:r>
            <a:endParaRPr lang="en-GB" altLang="en-US" sz="1400" dirty="0">
              <a:latin typeface="Times New Roman" pitchFamily="18" charset="0"/>
            </a:endParaRPr>
          </a:p>
          <a:p>
            <a:pPr algn="ctr" eaLnBrk="1" hangingPunct="1">
              <a:spcBef>
                <a:spcPct val="50000"/>
              </a:spcBef>
              <a:buFontTx/>
              <a:buNone/>
              <a:defRPr/>
            </a:pPr>
            <a:r>
              <a:rPr lang="en-GB" altLang="en-US" sz="1800" dirty="0">
                <a:latin typeface="Times New Roman" pitchFamily="18" charset="0"/>
              </a:rPr>
              <a:t>Available for both iPhone and Android</a:t>
            </a:r>
            <a:endParaRPr lang="en-GB" altLang="en-US" sz="4000" dirty="0">
              <a:latin typeface="Times New Roman" pitchFamily="18" charset="0"/>
            </a:endParaRPr>
          </a:p>
        </p:txBody>
      </p:sp>
    </p:spTree>
    <p:extLst>
      <p:ext uri="{BB962C8B-B14F-4D97-AF65-F5344CB8AC3E}">
        <p14:creationId xmlns:p14="http://schemas.microsoft.com/office/powerpoint/2010/main" val="29416220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16" y="598391"/>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The Policy</a:t>
            </a:r>
          </a:p>
        </p:txBody>
      </p:sp>
      <p:sp>
        <p:nvSpPr>
          <p:cNvPr id="3" name="Content Placeholder 2"/>
          <p:cNvSpPr>
            <a:spLocks noGrp="1"/>
          </p:cNvSpPr>
          <p:nvPr>
            <p:ph idx="1"/>
          </p:nvPr>
        </p:nvSpPr>
        <p:spPr>
          <a:xfrm>
            <a:off x="2954491" y="2217917"/>
            <a:ext cx="8097822" cy="4351338"/>
          </a:xfrm>
        </p:spPr>
        <p:txBody>
          <a:bodyPr/>
          <a:lstStyle/>
          <a:p>
            <a:pPr>
              <a:lnSpc>
                <a:spcPct val="100000"/>
              </a:lnSpc>
            </a:pPr>
            <a:r>
              <a:rPr lang="en-GB" sz="2400" dirty="0">
                <a:latin typeface="Arial" panose="020B0604020202020204" pitchFamily="34" charset="0"/>
                <a:cs typeface="Arial" panose="020B0604020202020204" pitchFamily="34" charset="0"/>
              </a:rPr>
              <a:t>Can be embedded in your CP policy.</a:t>
            </a:r>
          </a:p>
          <a:p>
            <a:pPr>
              <a:lnSpc>
                <a:spcPct val="100000"/>
              </a:lnSpc>
            </a:pPr>
            <a:r>
              <a:rPr lang="en-GB" sz="2400" dirty="0">
                <a:latin typeface="Arial" panose="020B0604020202020204" pitchFamily="34" charset="0"/>
                <a:cs typeface="Arial" panose="020B0604020202020204" pitchFamily="34" charset="0"/>
              </a:rPr>
              <a:t>Covers areas of KCSIE 2016. </a:t>
            </a:r>
          </a:p>
          <a:p>
            <a:pPr>
              <a:lnSpc>
                <a:spcPct val="100000"/>
              </a:lnSpc>
            </a:pPr>
            <a:r>
              <a:rPr lang="en-GB" sz="2400" dirty="0">
                <a:latin typeface="Arial" panose="020B0604020202020204" pitchFamily="34" charset="0"/>
                <a:cs typeface="Arial" panose="020B0604020202020204" pitchFamily="34" charset="0"/>
              </a:rPr>
              <a:t>Covers types of peer on peer abuse.</a:t>
            </a:r>
          </a:p>
          <a:p>
            <a:pPr>
              <a:lnSpc>
                <a:spcPct val="100000"/>
              </a:lnSpc>
            </a:pPr>
            <a:r>
              <a:rPr lang="en-GB" sz="2400" dirty="0">
                <a:latin typeface="Arial" panose="020B0604020202020204" pitchFamily="34" charset="0"/>
                <a:cs typeface="Arial" panose="020B0604020202020204" pitchFamily="34" charset="0"/>
              </a:rPr>
              <a:t>Gives direction on dealing with incidents.</a:t>
            </a:r>
          </a:p>
          <a:p>
            <a:pPr>
              <a:lnSpc>
                <a:spcPct val="100000"/>
              </a:lnSpc>
            </a:pPr>
            <a:r>
              <a:rPr lang="en-GB" sz="2400" dirty="0">
                <a:latin typeface="Arial" panose="020B0604020202020204" pitchFamily="34" charset="0"/>
                <a:cs typeface="Arial" panose="020B0604020202020204" pitchFamily="34" charset="0"/>
              </a:rPr>
              <a:t>Considers informing parents, after care and preventative strategies.</a:t>
            </a: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19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Online Behaviours</a:t>
            </a:r>
          </a:p>
        </p:txBody>
      </p:sp>
    </p:spTree>
    <p:extLst>
      <p:ext uri="{BB962C8B-B14F-4D97-AF65-F5344CB8AC3E}">
        <p14:creationId xmlns:p14="http://schemas.microsoft.com/office/powerpoint/2010/main" val="2926009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9614"/>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Changes in Children’s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Media Consumption</a:t>
            </a:r>
            <a:endParaRPr lang="en-GB" sz="4000" b="1" dirty="0"/>
          </a:p>
        </p:txBody>
      </p:sp>
      <p:sp>
        <p:nvSpPr>
          <p:cNvPr id="3" name="Content Placeholder 2"/>
          <p:cNvSpPr>
            <a:spLocks noGrp="1"/>
          </p:cNvSpPr>
          <p:nvPr>
            <p:ph idx="1"/>
          </p:nvPr>
        </p:nvSpPr>
        <p:spPr>
          <a:xfrm>
            <a:off x="1557866" y="2265892"/>
            <a:ext cx="10250311" cy="4351338"/>
          </a:xfrm>
        </p:spPr>
        <p:txBody>
          <a:bodyPr>
            <a:normAutofit/>
          </a:bodyPr>
          <a:lstStyle/>
          <a:p>
            <a:pPr>
              <a:lnSpc>
                <a:spcPct val="100000"/>
              </a:lnSpc>
            </a:pPr>
            <a:r>
              <a:rPr lang="en-GB" sz="2400" dirty="0" smtClean="0">
                <a:latin typeface="Arial" panose="020B0604020202020204" pitchFamily="34" charset="0"/>
                <a:cs typeface="Arial" panose="020B0604020202020204" pitchFamily="34" charset="0"/>
              </a:rPr>
              <a:t>55% </a:t>
            </a:r>
            <a:r>
              <a:rPr lang="en-GB" sz="2400" dirty="0">
                <a:latin typeface="Arial" panose="020B0604020202020204" pitchFamily="34" charset="0"/>
                <a:cs typeface="Arial" panose="020B0604020202020204" pitchFamily="34" charset="0"/>
              </a:rPr>
              <a:t>of 3-4 year olds have a tablet (up from </a:t>
            </a:r>
            <a:r>
              <a:rPr lang="en-GB" sz="2400" dirty="0" smtClean="0">
                <a:latin typeface="Arial" panose="020B0604020202020204" pitchFamily="34" charset="0"/>
                <a:cs typeface="Arial" panose="020B0604020202020204" pitchFamily="34" charset="0"/>
              </a:rPr>
              <a:t>54</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in </a:t>
            </a:r>
            <a:r>
              <a:rPr lang="en-GB" sz="2400" dirty="0" smtClean="0">
                <a:latin typeface="Arial" panose="020B0604020202020204" pitchFamily="34" charset="0"/>
                <a:cs typeface="Arial" panose="020B0604020202020204" pitchFamily="34" charset="0"/>
              </a:rPr>
              <a:t>2015, 39% in 2014).</a:t>
            </a:r>
            <a:endParaRPr lang="en-GB" sz="2400" dirty="0">
              <a:latin typeface="Arial" panose="020B0604020202020204" pitchFamily="34" charset="0"/>
              <a:cs typeface="Arial" panose="020B0604020202020204" pitchFamily="34" charset="0"/>
            </a:endParaRPr>
          </a:p>
          <a:p>
            <a:pPr>
              <a:lnSpc>
                <a:spcPct val="100000"/>
              </a:lnSpc>
            </a:pPr>
            <a:r>
              <a:rPr lang="en-GB" sz="2400" dirty="0" smtClean="0">
                <a:latin typeface="Arial" panose="020B0604020202020204" pitchFamily="34" charset="0"/>
                <a:cs typeface="Arial" panose="020B0604020202020204" pitchFamily="34" charset="0"/>
              </a:rPr>
              <a:t>4 in 10 or 41% of 5-15 year olds own a smartphone.</a:t>
            </a:r>
            <a:endParaRPr lang="en-GB" sz="2400" dirty="0">
              <a:latin typeface="Arial" panose="020B0604020202020204" pitchFamily="34" charset="0"/>
              <a:cs typeface="Arial" panose="020B0604020202020204" pitchFamily="34" charset="0"/>
            </a:endParaRPr>
          </a:p>
          <a:p>
            <a:pPr>
              <a:lnSpc>
                <a:spcPct val="100000"/>
              </a:lnSpc>
            </a:pPr>
            <a:r>
              <a:rPr lang="en-GB" sz="2400" dirty="0" smtClean="0">
                <a:latin typeface="Arial" panose="020B0604020202020204" pitchFamily="34" charset="0"/>
                <a:cs typeface="Arial" panose="020B0604020202020204" pitchFamily="34" charset="0"/>
              </a:rPr>
              <a:t>The </a:t>
            </a:r>
            <a:r>
              <a:rPr lang="en-GB" sz="2400" dirty="0">
                <a:latin typeface="Arial" panose="020B0604020202020204" pitchFamily="34" charset="0"/>
                <a:cs typeface="Arial" panose="020B0604020202020204" pitchFamily="34" charset="0"/>
              </a:rPr>
              <a:t>numbers of children watching TV has decreased.</a:t>
            </a:r>
          </a:p>
          <a:p>
            <a:pPr>
              <a:lnSpc>
                <a:spcPct val="100000"/>
              </a:lnSpc>
            </a:pPr>
            <a:r>
              <a:rPr lang="en-GB" sz="2400" dirty="0">
                <a:latin typeface="Arial" panose="020B0604020202020204" pitchFamily="34" charset="0"/>
                <a:cs typeface="Arial" panose="020B0604020202020204" pitchFamily="34" charset="0"/>
              </a:rPr>
              <a:t>The favourite social media site for children is </a:t>
            </a:r>
            <a:r>
              <a:rPr lang="en-GB" sz="2400" dirty="0" smtClean="0">
                <a:latin typeface="Arial" panose="020B0604020202020204" pitchFamily="34" charset="0"/>
                <a:cs typeface="Arial" panose="020B0604020202020204" pitchFamily="34" charset="0"/>
              </a:rPr>
              <a:t>any type of group chat: </a:t>
            </a:r>
            <a:r>
              <a:rPr lang="en-GB" sz="2400" dirty="0">
                <a:latin typeface="Arial" panose="020B0604020202020204" pitchFamily="34" charset="0"/>
                <a:cs typeface="Arial" panose="020B0604020202020204" pitchFamily="34" charset="0"/>
              </a:rPr>
              <a:t>F</a:t>
            </a:r>
            <a:r>
              <a:rPr lang="en-GB" sz="2400" dirty="0" smtClean="0">
                <a:latin typeface="Arial" panose="020B0604020202020204" pitchFamily="34" charset="0"/>
                <a:cs typeface="Arial" panose="020B0604020202020204" pitchFamily="34" charset="0"/>
              </a:rPr>
              <a:t>acebook messenger, WhatsApp and Instagram.</a:t>
            </a:r>
          </a:p>
          <a:p>
            <a:pPr>
              <a:lnSpc>
                <a:spcPct val="100000"/>
              </a:lnSpc>
            </a:pPr>
            <a:r>
              <a:rPr lang="en-GB" sz="2400" dirty="0" smtClean="0">
                <a:latin typeface="Arial" panose="020B0604020202020204" pitchFamily="34" charset="0"/>
                <a:cs typeface="Arial" panose="020B0604020202020204" pitchFamily="34" charset="0"/>
              </a:rPr>
              <a:t>YouTube is the favourite destination on tablets and mobile phones.</a:t>
            </a:r>
            <a:endParaRPr lang="en-GB" sz="2400"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lgn="r">
              <a:buNone/>
            </a:pPr>
            <a:r>
              <a:rPr lang="en-GB" sz="1600" i="1" dirty="0">
                <a:latin typeface="Arial" panose="020B0604020202020204" pitchFamily="34" charset="0"/>
                <a:cs typeface="Arial" panose="020B0604020202020204" pitchFamily="34" charset="0"/>
              </a:rPr>
              <a:t>Children and Parents: Media Use and attitudes report </a:t>
            </a:r>
            <a:r>
              <a:rPr lang="en-GB" sz="1600" i="1" dirty="0" smtClean="0">
                <a:latin typeface="Arial" panose="020B0604020202020204" pitchFamily="34" charset="0"/>
                <a:cs typeface="Arial" panose="020B0604020202020204" pitchFamily="34" charset="0"/>
              </a:rPr>
              <a:t>2016</a:t>
            </a:r>
            <a:endParaRPr lang="en-GB"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039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What Are The Risks Online?</a:t>
            </a:r>
          </a:p>
        </p:txBody>
      </p:sp>
      <p:sp>
        <p:nvSpPr>
          <p:cNvPr id="3" name="Content Placeholder 2"/>
          <p:cNvSpPr>
            <a:spLocks noGrp="1"/>
          </p:cNvSpPr>
          <p:nvPr>
            <p:ph idx="1"/>
          </p:nvPr>
        </p:nvSpPr>
        <p:spPr>
          <a:xfrm>
            <a:off x="3133342" y="1857901"/>
            <a:ext cx="7906555" cy="4351338"/>
          </a:xfrm>
        </p:spPr>
        <p:txBody>
          <a:bodyPr>
            <a:normAutofit/>
          </a:bodyPr>
          <a:lstStyle/>
          <a:p>
            <a:pPr>
              <a:lnSpc>
                <a:spcPct val="100000"/>
              </a:lnSpc>
            </a:pPr>
            <a:r>
              <a:rPr lang="en-GB" sz="2400" dirty="0">
                <a:latin typeface="Arial" panose="020B0604020202020204" pitchFamily="34" charset="0"/>
                <a:cs typeface="Arial" panose="020B0604020202020204" pitchFamily="34" charset="0"/>
              </a:rPr>
              <a:t>Grooming</a:t>
            </a:r>
          </a:p>
          <a:p>
            <a:pPr>
              <a:lnSpc>
                <a:spcPct val="100000"/>
              </a:lnSpc>
            </a:pPr>
            <a:r>
              <a:rPr lang="en-GB" sz="2400" dirty="0">
                <a:latin typeface="Arial" panose="020B0604020202020204" pitchFamily="34" charset="0"/>
                <a:cs typeface="Arial" panose="020B0604020202020204" pitchFamily="34" charset="0"/>
              </a:rPr>
              <a:t>Child Sexual Exploitation</a:t>
            </a:r>
          </a:p>
          <a:p>
            <a:pPr>
              <a:lnSpc>
                <a:spcPct val="100000"/>
              </a:lnSpc>
            </a:pPr>
            <a:r>
              <a:rPr lang="en-GB" sz="2400" dirty="0">
                <a:latin typeface="Arial" panose="020B0604020202020204" pitchFamily="34" charset="0"/>
                <a:cs typeface="Arial" panose="020B0604020202020204" pitchFamily="34" charset="0"/>
              </a:rPr>
              <a:t>Cyberbullying</a:t>
            </a:r>
          </a:p>
          <a:p>
            <a:pPr>
              <a:lnSpc>
                <a:spcPct val="100000"/>
              </a:lnSpc>
            </a:pPr>
            <a:r>
              <a:rPr lang="en-GB" sz="2400" dirty="0">
                <a:latin typeface="Arial" panose="020B0604020202020204" pitchFamily="34" charset="0"/>
                <a:cs typeface="Arial" panose="020B0604020202020204" pitchFamily="34" charset="0"/>
              </a:rPr>
              <a:t>Trolling</a:t>
            </a:r>
          </a:p>
          <a:p>
            <a:pPr>
              <a:lnSpc>
                <a:spcPct val="100000"/>
              </a:lnSpc>
            </a:pPr>
            <a:r>
              <a:rPr lang="en-GB" sz="2400" dirty="0">
                <a:latin typeface="Arial" panose="020B0604020202020204" pitchFamily="34" charset="0"/>
                <a:cs typeface="Arial" panose="020B0604020202020204" pitchFamily="34" charset="0"/>
              </a:rPr>
              <a:t>Radicalisation</a:t>
            </a:r>
          </a:p>
          <a:p>
            <a:pPr>
              <a:lnSpc>
                <a:spcPct val="100000"/>
              </a:lnSpc>
            </a:pPr>
            <a:r>
              <a:rPr lang="en-GB" sz="2400" dirty="0">
                <a:latin typeface="Arial" panose="020B0604020202020204" pitchFamily="34" charset="0"/>
                <a:cs typeface="Arial" panose="020B0604020202020204" pitchFamily="34" charset="0"/>
              </a:rPr>
              <a:t>Access to inappropriate material</a:t>
            </a:r>
          </a:p>
          <a:p>
            <a:pPr>
              <a:lnSpc>
                <a:spcPct val="100000"/>
              </a:lnSpc>
            </a:pPr>
            <a:r>
              <a:rPr lang="en-GB" sz="2400" dirty="0">
                <a:latin typeface="Arial" panose="020B0604020202020204" pitchFamily="34" charset="0"/>
                <a:cs typeface="Arial" panose="020B0604020202020204" pitchFamily="34" charset="0"/>
              </a:rPr>
              <a:t>Spending money on gaming sites</a:t>
            </a:r>
          </a:p>
        </p:txBody>
      </p:sp>
    </p:spTree>
    <p:extLst>
      <p:ext uri="{BB962C8B-B14F-4D97-AF65-F5344CB8AC3E}">
        <p14:creationId xmlns:p14="http://schemas.microsoft.com/office/powerpoint/2010/main" val="2590883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Barnardo’s Survey on Online Grooming</a:t>
            </a:r>
          </a:p>
        </p:txBody>
      </p:sp>
      <p:sp>
        <p:nvSpPr>
          <p:cNvPr id="3" name="Content Placeholder 2"/>
          <p:cNvSpPr>
            <a:spLocks noGrp="1"/>
          </p:cNvSpPr>
          <p:nvPr>
            <p:ph idx="1"/>
          </p:nvPr>
        </p:nvSpPr>
        <p:spPr/>
        <p:txBody>
          <a:bodyPr>
            <a:normAutofit lnSpcReduction="10000"/>
          </a:bodyPr>
          <a:lstStyle/>
          <a:p>
            <a:pPr marL="0" indent="0">
              <a:lnSpc>
                <a:spcPct val="100000"/>
              </a:lnSpc>
              <a:buNone/>
            </a:pPr>
            <a:r>
              <a:rPr lang="en-GB" sz="2400" dirty="0">
                <a:latin typeface="Arial" panose="020B0604020202020204" pitchFamily="34" charset="0"/>
                <a:cs typeface="Arial" panose="020B0604020202020204" pitchFamily="34" charset="0"/>
              </a:rPr>
              <a:t>Taken from 5 of Barnardo’s services for children who are sexually exploited.</a:t>
            </a:r>
          </a:p>
          <a:p>
            <a:pPr marL="0" indent="0">
              <a:lnSpc>
                <a:spcPct val="100000"/>
              </a:lnSpc>
              <a:buNone/>
            </a:pPr>
            <a:endParaRPr lang="en-GB" sz="800" dirty="0">
              <a:latin typeface="Arial" panose="020B0604020202020204" pitchFamily="34" charset="0"/>
              <a:cs typeface="Arial" panose="020B0604020202020204" pitchFamily="34" charset="0"/>
            </a:endParaRPr>
          </a:p>
          <a:p>
            <a:pPr>
              <a:lnSpc>
                <a:spcPct val="100000"/>
              </a:lnSpc>
            </a:pPr>
            <a:r>
              <a:rPr lang="en-GB" sz="2400" dirty="0">
                <a:latin typeface="Arial" panose="020B0604020202020204" pitchFamily="34" charset="0"/>
                <a:cs typeface="Arial" panose="020B0604020202020204" pitchFamily="34" charset="0"/>
              </a:rPr>
              <a:t>42% of the 702 children supported in the last six months had been groomed online.</a:t>
            </a:r>
          </a:p>
          <a:p>
            <a:pPr>
              <a:lnSpc>
                <a:spcPct val="100000"/>
              </a:lnSpc>
            </a:pPr>
            <a:r>
              <a:rPr lang="en-GB" sz="2400" dirty="0">
                <a:latin typeface="Arial" panose="020B0604020202020204" pitchFamily="34" charset="0"/>
                <a:cs typeface="Arial" panose="020B0604020202020204" pitchFamily="34" charset="0"/>
              </a:rPr>
              <a:t>Of these, 61% met the perpetrator and were sexually exploited.</a:t>
            </a:r>
          </a:p>
          <a:p>
            <a:pPr>
              <a:lnSpc>
                <a:spcPct val="100000"/>
              </a:lnSpc>
            </a:pPr>
            <a:r>
              <a:rPr lang="en-GB" sz="2400" dirty="0">
                <a:latin typeface="Arial" panose="020B0604020202020204" pitchFamily="34" charset="0"/>
                <a:cs typeface="Arial" panose="020B0604020202020204" pitchFamily="34" charset="0"/>
              </a:rPr>
              <a:t>Almost half of children groomed online were exploited by more than one perpetrator</a:t>
            </a:r>
            <a:r>
              <a:rPr lang="en-GB" sz="2400" dirty="0"/>
              <a:t>.</a:t>
            </a:r>
          </a:p>
          <a:p>
            <a:pPr marL="0" indent="0">
              <a:lnSpc>
                <a:spcPct val="100000"/>
              </a:lnSpc>
              <a:buNone/>
            </a:pPr>
            <a:endParaRPr lang="en-GB" sz="2400" dirty="0">
              <a:latin typeface="Arial" panose="020B0604020202020204" pitchFamily="34" charset="0"/>
              <a:cs typeface="Arial" panose="020B0604020202020204" pitchFamily="34" charset="0"/>
              <a:hlinkClick r:id="rId2"/>
            </a:endParaRPr>
          </a:p>
          <a:p>
            <a:pPr marL="0" indent="0">
              <a:lnSpc>
                <a:spcPct val="100000"/>
              </a:lnSpc>
              <a:buNone/>
            </a:pPr>
            <a:r>
              <a:rPr lang="en-GB" sz="2400" dirty="0">
                <a:latin typeface="Arial" panose="020B0604020202020204" pitchFamily="34" charset="0"/>
                <a:cs typeface="Arial" panose="020B0604020202020204" pitchFamily="34" charset="0"/>
                <a:hlinkClick r:id="rId2"/>
              </a:rPr>
              <a:t>http://www.barnardos.org.uk/publication-view.jsp?pid=PUB-2920</a:t>
            </a:r>
            <a:r>
              <a:rPr lang="en-GB" sz="2400" dirty="0">
                <a:latin typeface="Arial" panose="020B0604020202020204" pitchFamily="34" charset="0"/>
                <a:cs typeface="Arial" panose="020B0604020202020204" pitchFamily="34" charset="0"/>
              </a:rPr>
              <a:t> </a:t>
            </a:r>
            <a:endParaRPr lang="en-GB" sz="2400" dirty="0" smtClean="0">
              <a:latin typeface="Arial" panose="020B0604020202020204" pitchFamily="34" charset="0"/>
              <a:cs typeface="Arial" panose="020B0604020202020204" pitchFamily="34" charset="0"/>
            </a:endParaRPr>
          </a:p>
          <a:p>
            <a:pPr marL="0" indent="0">
              <a:lnSpc>
                <a:spcPct val="100000"/>
              </a:lnSpc>
              <a:buNone/>
            </a:pPr>
            <a:r>
              <a:rPr lang="en-GB" sz="2400" dirty="0" smtClean="0">
                <a:latin typeface="Arial" panose="020B0604020202020204" pitchFamily="34" charset="0"/>
                <a:cs typeface="Arial" panose="020B0604020202020204" pitchFamily="34" charset="0"/>
              </a:rPr>
              <a:t>December 2016</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56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06" y="274973"/>
            <a:ext cx="10515600" cy="1325563"/>
          </a:xfrm>
        </p:spPr>
        <p:txBody>
          <a:bodyPr/>
          <a:lstStyle/>
          <a:p>
            <a:pPr algn="ctr"/>
            <a:r>
              <a:rPr lang="en-GB" b="1" dirty="0">
                <a:latin typeface="Arial" panose="020B0604020202020204" pitchFamily="34" charset="0"/>
                <a:cs typeface="Arial" panose="020B0604020202020204" pitchFamily="34" charset="0"/>
              </a:rPr>
              <a:t>‘I saw your willy’ NSPCC</a:t>
            </a:r>
          </a:p>
        </p:txBody>
      </p:sp>
      <p:pic>
        <p:nvPicPr>
          <p:cNvPr id="4" name="i saw your pen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2" y="1600536"/>
            <a:ext cx="7735887" cy="4351338"/>
          </a:xfrm>
        </p:spPr>
      </p:pic>
    </p:spTree>
    <p:extLst>
      <p:ext uri="{BB962C8B-B14F-4D97-AF65-F5344CB8AC3E}">
        <p14:creationId xmlns:p14="http://schemas.microsoft.com/office/powerpoint/2010/main" val="3455292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a:t>
            </a:r>
            <a:r>
              <a:rPr lang="en-GB" b="1" dirty="0">
                <a:latin typeface="Arial" panose="020B0604020202020204" pitchFamily="34" charset="0"/>
                <a:cs typeface="Arial" panose="020B0604020202020204" pitchFamily="34" charset="0"/>
              </a:rPr>
              <a:t>Lucy and the boy’ NSPCC Share Aware</a:t>
            </a:r>
          </a:p>
        </p:txBody>
      </p:sp>
      <p:pic>
        <p:nvPicPr>
          <p:cNvPr id="3" name="Lucy and the Boy Be Share Aware - NSPC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6478" y="1576052"/>
            <a:ext cx="7796011" cy="4385256"/>
          </a:xfrm>
          <a:prstGeom prst="rect">
            <a:avLst/>
          </a:prstGeom>
        </p:spPr>
      </p:pic>
    </p:spTree>
    <p:extLst>
      <p:ext uri="{BB962C8B-B14F-4D97-AF65-F5344CB8AC3E}">
        <p14:creationId xmlns:p14="http://schemas.microsoft.com/office/powerpoint/2010/main" val="576172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100082"/>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What Makes Children More at Risk?</a:t>
            </a:r>
          </a:p>
        </p:txBody>
      </p:sp>
      <p:sp>
        <p:nvSpPr>
          <p:cNvPr id="3" name="Content Placeholder 2"/>
          <p:cNvSpPr>
            <a:spLocks noGrp="1"/>
          </p:cNvSpPr>
          <p:nvPr>
            <p:ph idx="1"/>
          </p:nvPr>
        </p:nvSpPr>
        <p:spPr>
          <a:xfrm>
            <a:off x="3374396" y="1417246"/>
            <a:ext cx="6602251" cy="5440754"/>
          </a:xfrm>
        </p:spPr>
        <p:txBody>
          <a:bodyPr>
            <a:normAutofit fontScale="92500" lnSpcReduction="10000"/>
          </a:bodyPr>
          <a:lstStyle/>
          <a:p>
            <a:r>
              <a:rPr lang="en-GB" sz="2400" dirty="0">
                <a:latin typeface="Arial" panose="020B0604020202020204" pitchFamily="34" charset="0"/>
                <a:cs typeface="Arial" panose="020B0604020202020204" pitchFamily="34" charset="0"/>
              </a:rPr>
              <a:t>Vulnerability</a:t>
            </a:r>
          </a:p>
          <a:p>
            <a:r>
              <a:rPr lang="en-GB" sz="2400" dirty="0">
                <a:latin typeface="Arial" panose="020B0604020202020204" pitchFamily="34" charset="0"/>
                <a:cs typeface="Arial" panose="020B0604020202020204" pitchFamily="34" charset="0"/>
              </a:rPr>
              <a:t>Naivety</a:t>
            </a:r>
          </a:p>
          <a:p>
            <a:r>
              <a:rPr lang="en-GB" sz="2400" dirty="0">
                <a:latin typeface="Arial" panose="020B0604020202020204" pitchFamily="34" charset="0"/>
                <a:cs typeface="Arial" panose="020B0604020202020204" pitchFamily="34" charset="0"/>
              </a:rPr>
              <a:t>Isolated or excluded</a:t>
            </a:r>
          </a:p>
          <a:p>
            <a:r>
              <a:rPr lang="en-GB" sz="2400" dirty="0">
                <a:latin typeface="Arial" panose="020B0604020202020204" pitchFamily="34" charset="0"/>
                <a:cs typeface="Arial" panose="020B0604020202020204" pitchFamily="34" charset="0"/>
              </a:rPr>
              <a:t>Unable to communicate in reality</a:t>
            </a:r>
          </a:p>
          <a:p>
            <a:r>
              <a:rPr lang="en-GB" sz="2400" dirty="0">
                <a:latin typeface="Arial" panose="020B0604020202020204" pitchFamily="34" charset="0"/>
                <a:cs typeface="Arial" panose="020B0604020202020204" pitchFamily="34" charset="0"/>
              </a:rPr>
              <a:t>Low Self esteem or confidence</a:t>
            </a:r>
          </a:p>
          <a:p>
            <a:r>
              <a:rPr lang="en-GB" sz="2400" dirty="0">
                <a:latin typeface="Arial" panose="020B0604020202020204" pitchFamily="34" charset="0"/>
                <a:cs typeface="Arial" panose="020B0604020202020204" pitchFamily="34" charset="0"/>
              </a:rPr>
              <a:t>Lack of understanding of risk</a:t>
            </a:r>
          </a:p>
          <a:p>
            <a:r>
              <a:rPr lang="en-GB" sz="2400" dirty="0">
                <a:latin typeface="Arial" panose="020B0604020202020204" pitchFamily="34" charset="0"/>
                <a:cs typeface="Arial" panose="020B0604020202020204" pitchFamily="34" charset="0"/>
              </a:rPr>
              <a:t>Seeking an alternative life / thrill seekers</a:t>
            </a:r>
          </a:p>
          <a:p>
            <a:r>
              <a:rPr lang="en-GB" sz="2400" dirty="0">
                <a:latin typeface="Arial" panose="020B0604020202020204" pitchFamily="34" charset="0"/>
                <a:cs typeface="Arial" panose="020B0604020202020204" pitchFamily="34" charset="0"/>
              </a:rPr>
              <a:t>Severe Neglect</a:t>
            </a:r>
          </a:p>
          <a:p>
            <a:r>
              <a:rPr lang="en-GB" sz="2400" dirty="0">
                <a:latin typeface="Arial" panose="020B0604020202020204" pitchFamily="34" charset="0"/>
                <a:cs typeface="Arial" panose="020B0604020202020204" pitchFamily="34" charset="0"/>
              </a:rPr>
              <a:t>Disaffected or disassociated with society</a:t>
            </a:r>
          </a:p>
          <a:p>
            <a:r>
              <a:rPr lang="en-GB" sz="2400" dirty="0">
                <a:latin typeface="Arial" panose="020B0604020202020204" pitchFamily="34" charset="0"/>
                <a:cs typeface="Arial" panose="020B0604020202020204" pitchFamily="34" charset="0"/>
              </a:rPr>
              <a:t>Previous life experience</a:t>
            </a:r>
          </a:p>
          <a:p>
            <a:r>
              <a:rPr lang="en-GB" sz="2400" dirty="0">
                <a:latin typeface="Arial" panose="020B0604020202020204" pitchFamily="34" charset="0"/>
                <a:cs typeface="Arial" panose="020B0604020202020204" pitchFamily="34" charset="0"/>
              </a:rPr>
              <a:t>Cry for help</a:t>
            </a:r>
          </a:p>
          <a:p>
            <a:r>
              <a:rPr lang="en-GB" sz="2400" dirty="0">
                <a:latin typeface="Arial" panose="020B0604020202020204" pitchFamily="34" charset="0"/>
                <a:cs typeface="Arial" panose="020B0604020202020204" pitchFamily="34" charset="0"/>
              </a:rPr>
              <a:t>Lack of boundaries/strict boundaries</a:t>
            </a:r>
          </a:p>
          <a:p>
            <a:r>
              <a:rPr lang="en-GB" sz="2400" dirty="0">
                <a:latin typeface="Arial" panose="020B0604020202020204" pitchFamily="34" charset="0"/>
                <a:cs typeface="Arial" panose="020B0604020202020204" pitchFamily="34" charset="0"/>
              </a:rPr>
              <a:t>Peer pressure</a:t>
            </a:r>
          </a:p>
        </p:txBody>
      </p:sp>
    </p:spTree>
    <p:extLst>
      <p:ext uri="{BB962C8B-B14F-4D97-AF65-F5344CB8AC3E}">
        <p14:creationId xmlns:p14="http://schemas.microsoft.com/office/powerpoint/2010/main" val="3868010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9060"/>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How Can We Support Young People?</a:t>
            </a:r>
          </a:p>
        </p:txBody>
      </p:sp>
      <p:sp>
        <p:nvSpPr>
          <p:cNvPr id="3" name="Content Placeholder 2"/>
          <p:cNvSpPr>
            <a:spLocks noGrp="1"/>
          </p:cNvSpPr>
          <p:nvPr>
            <p:ph idx="1"/>
          </p:nvPr>
        </p:nvSpPr>
        <p:spPr>
          <a:xfrm>
            <a:off x="2412006" y="1914623"/>
            <a:ext cx="8768938" cy="3598625"/>
          </a:xfrm>
        </p:spPr>
        <p:txBody>
          <a:bodyPr>
            <a:normAutofit/>
          </a:bodyPr>
          <a:lstStyle/>
          <a:p>
            <a:pPr>
              <a:lnSpc>
                <a:spcPct val="110000"/>
              </a:lnSpc>
            </a:pPr>
            <a:r>
              <a:rPr lang="en-GB" sz="2400" dirty="0">
                <a:latin typeface="Arial" panose="020B0604020202020204" pitchFamily="34" charset="0"/>
                <a:cs typeface="Arial" panose="020B0604020202020204" pitchFamily="34" charset="0"/>
              </a:rPr>
              <a:t>Find the root cause of the behaviour</a:t>
            </a:r>
          </a:p>
          <a:p>
            <a:pPr>
              <a:lnSpc>
                <a:spcPct val="110000"/>
              </a:lnSpc>
            </a:pPr>
            <a:r>
              <a:rPr lang="en-GB" sz="2400" dirty="0">
                <a:latin typeface="Arial" panose="020B0604020202020204" pitchFamily="34" charset="0"/>
                <a:cs typeface="Arial" panose="020B0604020202020204" pitchFamily="34" charset="0"/>
              </a:rPr>
              <a:t>Opportunities to listen (Boys body image) </a:t>
            </a:r>
          </a:p>
          <a:p>
            <a:pPr>
              <a:lnSpc>
                <a:spcPct val="110000"/>
              </a:lnSpc>
            </a:pPr>
            <a:r>
              <a:rPr lang="en-GB" sz="2400" dirty="0">
                <a:latin typeface="Arial" panose="020B0604020202020204" pitchFamily="34" charset="0"/>
                <a:cs typeface="Arial" panose="020B0604020202020204" pitchFamily="34" charset="0"/>
              </a:rPr>
              <a:t>Build resilience</a:t>
            </a:r>
          </a:p>
          <a:p>
            <a:pPr>
              <a:lnSpc>
                <a:spcPct val="110000"/>
              </a:lnSpc>
            </a:pPr>
            <a:r>
              <a:rPr lang="en-GB" sz="2400" dirty="0">
                <a:latin typeface="Arial" panose="020B0604020202020204" pitchFamily="34" charset="0"/>
                <a:cs typeface="Arial" panose="020B0604020202020204" pitchFamily="34" charset="0"/>
              </a:rPr>
              <a:t>Support safe risks - help children to measure risk/safe choices</a:t>
            </a:r>
          </a:p>
          <a:p>
            <a:pPr>
              <a:lnSpc>
                <a:spcPct val="110000"/>
              </a:lnSpc>
            </a:pPr>
            <a:r>
              <a:rPr lang="en-GB" sz="2400" dirty="0">
                <a:latin typeface="Arial" panose="020B0604020202020204" pitchFamily="34" charset="0"/>
                <a:cs typeface="Arial" panose="020B0604020202020204" pitchFamily="34" charset="0"/>
              </a:rPr>
              <a:t>Safety planning</a:t>
            </a:r>
          </a:p>
          <a:p>
            <a:pPr>
              <a:lnSpc>
                <a:spcPct val="110000"/>
              </a:lnSpc>
            </a:pPr>
            <a:r>
              <a:rPr lang="en-GB" sz="2400" dirty="0">
                <a:latin typeface="Arial" panose="020B0604020202020204" pitchFamily="34" charset="0"/>
                <a:cs typeface="Arial" panose="020B0604020202020204" pitchFamily="34" charset="0"/>
              </a:rPr>
              <a:t>Identify services and support</a:t>
            </a:r>
          </a:p>
        </p:txBody>
      </p:sp>
    </p:spTree>
    <p:extLst>
      <p:ext uri="{BB962C8B-B14F-4D97-AF65-F5344CB8AC3E}">
        <p14:creationId xmlns:p14="http://schemas.microsoft.com/office/powerpoint/2010/main" val="1237881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22" y="374591"/>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How Can We Keep The Setting Safe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For Them and For Others?</a:t>
            </a:r>
          </a:p>
        </p:txBody>
      </p:sp>
      <p:sp>
        <p:nvSpPr>
          <p:cNvPr id="3" name="Content Placeholder 2"/>
          <p:cNvSpPr>
            <a:spLocks noGrp="1"/>
          </p:cNvSpPr>
          <p:nvPr>
            <p:ph idx="1"/>
          </p:nvPr>
        </p:nvSpPr>
        <p:spPr>
          <a:xfrm>
            <a:off x="2295473" y="2214967"/>
            <a:ext cx="8757062" cy="4351338"/>
          </a:xfrm>
        </p:spPr>
        <p:txBody>
          <a:bodyPr>
            <a:normAutofit/>
          </a:bodyPr>
          <a:lstStyle/>
          <a:p>
            <a:r>
              <a:rPr lang="en-GB" sz="2400" dirty="0">
                <a:latin typeface="Arial" panose="020B0604020202020204" pitchFamily="34" charset="0"/>
                <a:cs typeface="Arial" panose="020B0604020202020204" pitchFamily="34" charset="0"/>
              </a:rPr>
              <a:t>Help them understand the impact of their behaviour on others</a:t>
            </a:r>
          </a:p>
          <a:p>
            <a:r>
              <a:rPr lang="en-GB" sz="2400" dirty="0">
                <a:latin typeface="Arial" panose="020B0604020202020204" pitchFamily="34" charset="0"/>
                <a:cs typeface="Arial" panose="020B0604020202020204" pitchFamily="34" charset="0"/>
              </a:rPr>
              <a:t>Identify key work/services for each year/cohort</a:t>
            </a:r>
          </a:p>
          <a:p>
            <a:r>
              <a:rPr lang="en-GB" sz="2400" dirty="0">
                <a:latin typeface="Arial" panose="020B0604020202020204" pitchFamily="34" charset="0"/>
                <a:cs typeface="Arial" panose="020B0604020202020204" pitchFamily="34" charset="0"/>
              </a:rPr>
              <a:t>Restorative justice</a:t>
            </a:r>
          </a:p>
          <a:p>
            <a:r>
              <a:rPr lang="en-GB" sz="2400" dirty="0">
                <a:latin typeface="Arial" panose="020B0604020202020204" pitchFamily="34" charset="0"/>
                <a:cs typeface="Arial" panose="020B0604020202020204" pitchFamily="34" charset="0"/>
              </a:rPr>
              <a:t>Consequences for behaviour</a:t>
            </a:r>
          </a:p>
          <a:p>
            <a:r>
              <a:rPr lang="en-GB" sz="2400" dirty="0">
                <a:latin typeface="Arial" panose="020B0604020202020204" pitchFamily="34" charset="0"/>
                <a:cs typeface="Arial" panose="020B0604020202020204" pitchFamily="34" charset="0"/>
              </a:rPr>
              <a:t>Risk assessment</a:t>
            </a:r>
          </a:p>
          <a:p>
            <a:r>
              <a:rPr lang="en-GB" sz="2400" dirty="0">
                <a:latin typeface="Arial" panose="020B0604020202020204" pitchFamily="34" charset="0"/>
                <a:cs typeface="Arial" panose="020B0604020202020204" pitchFamily="34" charset="0"/>
              </a:rPr>
              <a:t>Review of circumstances</a:t>
            </a:r>
          </a:p>
          <a:p>
            <a:r>
              <a:rPr lang="en-GB" sz="2400" dirty="0">
                <a:latin typeface="Arial" panose="020B0604020202020204" pitchFamily="34" charset="0"/>
                <a:cs typeface="Arial" panose="020B0604020202020204" pitchFamily="34" charset="0"/>
              </a:rPr>
              <a:t>Safety planning</a:t>
            </a:r>
          </a:p>
        </p:txBody>
      </p:sp>
    </p:spTree>
    <p:extLst>
      <p:ext uri="{BB962C8B-B14F-4D97-AF65-F5344CB8AC3E}">
        <p14:creationId xmlns:p14="http://schemas.microsoft.com/office/powerpoint/2010/main" val="143465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Oval 4"/>
          <p:cNvSpPr>
            <a:spLocks noChangeArrowheads="1"/>
          </p:cNvSpPr>
          <p:nvPr/>
        </p:nvSpPr>
        <p:spPr bwMode="auto">
          <a:xfrm>
            <a:off x="4151314" y="2060576"/>
            <a:ext cx="3889375" cy="22320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sz="2400">
              <a:latin typeface="Times New Roman" charset="0"/>
              <a:ea typeface="ＭＳ Ｐゴシック" charset="0"/>
            </a:endParaRPr>
          </a:p>
        </p:txBody>
      </p:sp>
      <p:sp>
        <p:nvSpPr>
          <p:cNvPr id="300037" name="Text Box 5"/>
          <p:cNvSpPr txBox="1">
            <a:spLocks noChangeArrowheads="1"/>
          </p:cNvSpPr>
          <p:nvPr/>
        </p:nvSpPr>
        <p:spPr bwMode="auto">
          <a:xfrm>
            <a:off x="4513264" y="2565401"/>
            <a:ext cx="33115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2400" dirty="0">
                <a:solidFill>
                  <a:srgbClr val="000000"/>
                </a:solidFill>
              </a:rPr>
              <a:t>Our responsibilities to Safeguarding in schools and settings</a:t>
            </a:r>
          </a:p>
        </p:txBody>
      </p:sp>
      <p:sp>
        <p:nvSpPr>
          <p:cNvPr id="300039" name="Oval 7"/>
          <p:cNvSpPr>
            <a:spLocks noChangeArrowheads="1"/>
          </p:cNvSpPr>
          <p:nvPr/>
        </p:nvSpPr>
        <p:spPr bwMode="auto">
          <a:xfrm>
            <a:off x="2208213" y="4581526"/>
            <a:ext cx="2951162" cy="15843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0" name="Oval 8"/>
          <p:cNvSpPr>
            <a:spLocks noChangeArrowheads="1"/>
          </p:cNvSpPr>
          <p:nvPr/>
        </p:nvSpPr>
        <p:spPr bwMode="auto">
          <a:xfrm>
            <a:off x="6959601" y="4581526"/>
            <a:ext cx="3382963"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1" name="Oval 9"/>
          <p:cNvSpPr>
            <a:spLocks noChangeArrowheads="1"/>
          </p:cNvSpPr>
          <p:nvPr/>
        </p:nvSpPr>
        <p:spPr bwMode="auto">
          <a:xfrm>
            <a:off x="1919288" y="260351"/>
            <a:ext cx="2952750"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2" name="Oval 10"/>
          <p:cNvSpPr>
            <a:spLocks noChangeArrowheads="1"/>
          </p:cNvSpPr>
          <p:nvPr/>
        </p:nvSpPr>
        <p:spPr bwMode="auto">
          <a:xfrm>
            <a:off x="6959601" y="188914"/>
            <a:ext cx="3095625"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7" name="AutoShape 15"/>
          <p:cNvSpPr>
            <a:spLocks noChangeArrowheads="1"/>
          </p:cNvSpPr>
          <p:nvPr/>
        </p:nvSpPr>
        <p:spPr bwMode="auto">
          <a:xfrm rot="-2121035">
            <a:off x="4495801" y="1589088"/>
            <a:ext cx="390525" cy="1046162"/>
          </a:xfrm>
          <a:prstGeom prst="upDownArrow">
            <a:avLst>
              <a:gd name="adj1" fmla="val 50000"/>
              <a:gd name="adj2" fmla="val 63499"/>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eaVert" wrap="none" anchor="ctr"/>
          <a:lstStyle/>
          <a:p>
            <a:pPr eaLnBrk="1" hangingPunct="1">
              <a:defRPr/>
            </a:pPr>
            <a:endParaRPr lang="en-US" sz="2400">
              <a:latin typeface="Times New Roman" charset="0"/>
              <a:ea typeface="ＭＳ Ｐゴシック" charset="0"/>
            </a:endParaRPr>
          </a:p>
        </p:txBody>
      </p:sp>
      <p:sp>
        <p:nvSpPr>
          <p:cNvPr id="300048" name="Text Box 16"/>
          <p:cNvSpPr txBox="1">
            <a:spLocks noChangeArrowheads="1"/>
          </p:cNvSpPr>
          <p:nvPr/>
        </p:nvSpPr>
        <p:spPr bwMode="auto">
          <a:xfrm>
            <a:off x="2063751" y="500063"/>
            <a:ext cx="2663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None/>
              <a:defRPr/>
            </a:pPr>
            <a:r>
              <a:rPr lang="en-GB" altLang="en-US" sz="2000" b="1" dirty="0">
                <a:solidFill>
                  <a:srgbClr val="000000"/>
                </a:solidFill>
              </a:rPr>
              <a:t>Safeguarding Children</a:t>
            </a:r>
          </a:p>
          <a:p>
            <a:pPr algn="ctr">
              <a:spcBef>
                <a:spcPts val="0"/>
              </a:spcBef>
              <a:buNone/>
              <a:defRPr/>
            </a:pPr>
            <a:r>
              <a:rPr lang="en-GB" altLang="en-US" sz="2000" b="1" dirty="0">
                <a:solidFill>
                  <a:srgbClr val="000000"/>
                </a:solidFill>
              </a:rPr>
              <a:t>Vulnerable Adults</a:t>
            </a:r>
            <a:r>
              <a:rPr lang="en-GB" altLang="en-US" dirty="0">
                <a:solidFill>
                  <a:srgbClr val="000000"/>
                </a:solidFill>
              </a:rPr>
              <a:t> </a:t>
            </a:r>
          </a:p>
        </p:txBody>
      </p:sp>
      <p:sp>
        <p:nvSpPr>
          <p:cNvPr id="300049" name="Text Box 17"/>
          <p:cNvSpPr txBox="1">
            <a:spLocks noChangeArrowheads="1"/>
          </p:cNvSpPr>
          <p:nvPr/>
        </p:nvSpPr>
        <p:spPr bwMode="auto">
          <a:xfrm rot="10800000" flipV="1">
            <a:off x="7869238" y="5151438"/>
            <a:ext cx="18272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GB" sz="2000" b="1" dirty="0">
                <a:solidFill>
                  <a:srgbClr val="000000"/>
                </a:solidFill>
                <a:latin typeface="Arial" panose="020B0604020202020204" pitchFamily="34" charset="0"/>
                <a:cs typeface="Arial" panose="020B0604020202020204" pitchFamily="34" charset="0"/>
              </a:rPr>
              <a:t>Safe Children</a:t>
            </a:r>
          </a:p>
        </p:txBody>
      </p:sp>
      <p:sp>
        <p:nvSpPr>
          <p:cNvPr id="300050" name="Text Box 18"/>
          <p:cNvSpPr txBox="1">
            <a:spLocks noChangeArrowheads="1"/>
          </p:cNvSpPr>
          <p:nvPr/>
        </p:nvSpPr>
        <p:spPr bwMode="auto">
          <a:xfrm>
            <a:off x="2566989" y="5013325"/>
            <a:ext cx="2160587"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None/>
              <a:defRPr/>
            </a:pPr>
            <a:r>
              <a:rPr lang="en-GB" altLang="en-US" sz="2000" b="1" dirty="0">
                <a:solidFill>
                  <a:srgbClr val="000000"/>
                </a:solidFill>
              </a:rPr>
              <a:t>Safe Premises &amp; Places</a:t>
            </a:r>
            <a:r>
              <a:rPr lang="en-GB" altLang="en-US" dirty="0">
                <a:solidFill>
                  <a:srgbClr val="000000"/>
                </a:solidFill>
              </a:rPr>
              <a:t> </a:t>
            </a:r>
          </a:p>
        </p:txBody>
      </p:sp>
      <p:sp>
        <p:nvSpPr>
          <p:cNvPr id="300051" name="Text Box 19"/>
          <p:cNvSpPr txBox="1">
            <a:spLocks noChangeArrowheads="1"/>
          </p:cNvSpPr>
          <p:nvPr/>
        </p:nvSpPr>
        <p:spPr bwMode="auto">
          <a:xfrm>
            <a:off x="7535864" y="836613"/>
            <a:ext cx="2160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2000" b="1" dirty="0">
                <a:solidFill>
                  <a:srgbClr val="000000"/>
                </a:solidFill>
              </a:rPr>
              <a:t>Safe People</a:t>
            </a:r>
            <a:r>
              <a:rPr lang="en-GB" altLang="en-US" sz="2000" dirty="0">
                <a:solidFill>
                  <a:srgbClr val="000000"/>
                </a:solidFill>
              </a:rPr>
              <a:t> </a:t>
            </a:r>
          </a:p>
        </p:txBody>
      </p:sp>
      <p:sp>
        <p:nvSpPr>
          <p:cNvPr id="2" name="AutoShape 15"/>
          <p:cNvSpPr>
            <a:spLocks noChangeArrowheads="1"/>
          </p:cNvSpPr>
          <p:nvPr/>
        </p:nvSpPr>
        <p:spPr bwMode="auto">
          <a:xfrm rot="-8799978">
            <a:off x="7245351" y="1590676"/>
            <a:ext cx="390525" cy="968375"/>
          </a:xfrm>
          <a:prstGeom prst="upDownArrow">
            <a:avLst>
              <a:gd name="adj1" fmla="val 50000"/>
              <a:gd name="adj2" fmla="val 63496"/>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eaLnBrk="1" hangingPunct="1">
              <a:defRPr/>
            </a:pPr>
            <a:endParaRPr lang="en-US" sz="2400">
              <a:latin typeface="Times New Roman" charset="0"/>
              <a:ea typeface="ＭＳ Ｐゴシック" charset="0"/>
            </a:endParaRPr>
          </a:p>
        </p:txBody>
      </p:sp>
      <p:sp>
        <p:nvSpPr>
          <p:cNvPr id="3" name="AutoShape 15"/>
          <p:cNvSpPr>
            <a:spLocks noChangeArrowheads="1"/>
          </p:cNvSpPr>
          <p:nvPr/>
        </p:nvSpPr>
        <p:spPr bwMode="auto">
          <a:xfrm rot="2066291">
            <a:off x="4425951" y="3662363"/>
            <a:ext cx="390525" cy="1162050"/>
          </a:xfrm>
          <a:prstGeom prst="upDownArrow">
            <a:avLst>
              <a:gd name="adj1" fmla="val 50000"/>
              <a:gd name="adj2" fmla="val 70078"/>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eaVert" wrap="none" anchor="ctr"/>
          <a:lstStyle/>
          <a:p>
            <a:pPr eaLnBrk="1" hangingPunct="1">
              <a:defRPr/>
            </a:pPr>
            <a:endParaRPr lang="en-US" sz="2400">
              <a:latin typeface="Times New Roman" charset="0"/>
              <a:ea typeface="ＭＳ Ｐゴシック" charset="0"/>
            </a:endParaRPr>
          </a:p>
        </p:txBody>
      </p:sp>
      <p:sp>
        <p:nvSpPr>
          <p:cNvPr id="4" name="AutoShape 15"/>
          <p:cNvSpPr>
            <a:spLocks noChangeArrowheads="1"/>
          </p:cNvSpPr>
          <p:nvPr/>
        </p:nvSpPr>
        <p:spPr bwMode="auto">
          <a:xfrm rot="8950119">
            <a:off x="7424739" y="3656014"/>
            <a:ext cx="390525" cy="1139825"/>
          </a:xfrm>
          <a:prstGeom prst="upDownArrow">
            <a:avLst>
              <a:gd name="adj1" fmla="val 50000"/>
              <a:gd name="adj2" fmla="val 6642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eaLnBrk="1" hangingPunct="1">
              <a:defRPr/>
            </a:pPr>
            <a:endParaRPr lang="en-US" sz="2400">
              <a:latin typeface="Times New Roman" charset="0"/>
              <a:ea typeface="ＭＳ Ｐゴシック" charset="0"/>
            </a:endParaRPr>
          </a:p>
        </p:txBody>
      </p:sp>
    </p:spTree>
    <p:extLst>
      <p:ext uri="{BB962C8B-B14F-4D97-AF65-F5344CB8AC3E}">
        <p14:creationId xmlns:p14="http://schemas.microsoft.com/office/powerpoint/2010/main" val="179696834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photos-1.dropbox.com/t/2/AACcSP3VJpbu1Qm4yL8y4Yu2NhZes4RNBrsUcvUabMp8Nw/12/148592338/png/32x32/1/_/1/2/Screenshot%202016-07-27%2020.45.38.png/EOPy0nEYmZMJIAIoAg/uhsSXpEnQy3t1LzgclVEcCfIuJQrp8o4sK5ICw-TYhE?dl=0&amp;size=800x600&amp;size_mode=3"/>
          <p:cNvSpPr>
            <a:spLocks noChangeAspect="1" noChangeArrowheads="1"/>
          </p:cNvSpPr>
          <p:nvPr/>
        </p:nvSpPr>
        <p:spPr bwMode="auto">
          <a:xfrm>
            <a:off x="84667" y="-13652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photos-1.dropbox.com/t/2/AACcSP3VJpbu1Qm4yL8y4Yu2NhZes4RNBrsUcvUabMp8Nw/12/148592338/png/32x32/1/_/1/2/Screenshot%202016-07-27%2020.45.38.png/EOPy0nEYmZMJIAIoAg/uhsSXpEnQy3t1LzgclVEcCfIuJQrp8o4sK5ICw-TYhE?dl=0&amp;size=800x600&amp;size_mode=3"/>
          <p:cNvSpPr>
            <a:spLocks noChangeAspect="1" noChangeArrowheads="1"/>
          </p:cNvSpPr>
          <p:nvPr/>
        </p:nvSpPr>
        <p:spPr bwMode="auto">
          <a:xfrm>
            <a:off x="287867" y="1587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s://photos-1.dropbox.com/t/2/AACcSP3VJpbu1Qm4yL8y4Yu2NhZes4RNBrsUcvUabMp8Nw/12/148592338/png/32x32/1/_/1/2/Screenshot%202016-07-27%2020.45.38.png/EOPy0nEYmZMJIAIoAg/uhsSXpEnQy3t1LzgclVEcCfIuJQrp8o4sK5ICw-TYhE?dl=0&amp;size=800x600&amp;size_mode=3"/>
          <p:cNvSpPr>
            <a:spLocks noChangeAspect="1" noChangeArrowheads="1"/>
          </p:cNvSpPr>
          <p:nvPr/>
        </p:nvSpPr>
        <p:spPr bwMode="auto">
          <a:xfrm>
            <a:off x="491067" y="16827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1057736" y="644483"/>
            <a:ext cx="10265654"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Sexting: New Guidance (UKCCIS)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6549" t="11545" r="30241" b="11770"/>
          <a:stretch/>
        </p:blipFill>
        <p:spPr>
          <a:xfrm>
            <a:off x="4520383" y="1672681"/>
            <a:ext cx="3340359" cy="4338736"/>
          </a:xfrm>
          <a:prstGeom prst="rect">
            <a:avLst/>
          </a:prstGeom>
        </p:spPr>
      </p:pic>
      <p:sp>
        <p:nvSpPr>
          <p:cNvPr id="6" name="TextBox 5"/>
          <p:cNvSpPr txBox="1"/>
          <p:nvPr/>
        </p:nvSpPr>
        <p:spPr>
          <a:xfrm>
            <a:off x="615244" y="6263726"/>
            <a:ext cx="11805395"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3"/>
              </a:rPr>
              <a:t>https://www.gov.uk/government/uploads/system/uploads/attachment_data/file/545997/Sexting_in_schools_and_colleges_UKCCIS__4_.pdf</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681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637"/>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Sexting</a:t>
            </a:r>
          </a:p>
        </p:txBody>
      </p:sp>
      <p:sp>
        <p:nvSpPr>
          <p:cNvPr id="3" name="Content Placeholder 2"/>
          <p:cNvSpPr>
            <a:spLocks noGrp="1"/>
          </p:cNvSpPr>
          <p:nvPr>
            <p:ph idx="1"/>
          </p:nvPr>
        </p:nvSpPr>
        <p:spPr>
          <a:xfrm>
            <a:off x="939800" y="1476200"/>
            <a:ext cx="10515600" cy="4351338"/>
          </a:xfrm>
        </p:spPr>
        <p:txBody>
          <a:bodyPr>
            <a:noAutofit/>
          </a:bodyPr>
          <a:lstStyle/>
          <a:p>
            <a:pPr>
              <a:lnSpc>
                <a:spcPct val="100000"/>
              </a:lnSpc>
            </a:pPr>
            <a:r>
              <a:rPr lang="en-GB" sz="2000" dirty="0">
                <a:latin typeface="Arial" panose="020B0604020202020204" pitchFamily="34" charset="0"/>
                <a:cs typeface="Arial" panose="020B0604020202020204" pitchFamily="34" charset="0"/>
              </a:rPr>
              <a:t>90% of 16-24 year olds and 69% of 12-15 year olds own a smartphone, giving them the ability to quickly and easily create and share photos and videos. </a:t>
            </a:r>
          </a:p>
          <a:p>
            <a:pPr marL="0" indent="0">
              <a:lnSpc>
                <a:spcPct val="100000"/>
              </a:lnSpc>
              <a:buNone/>
            </a:pPr>
            <a:endParaRPr lang="en-GB" sz="800" dirty="0">
              <a:latin typeface="Arial" panose="020B0604020202020204" pitchFamily="34" charset="0"/>
              <a:cs typeface="Arial" panose="020B0604020202020204" pitchFamily="34" charset="0"/>
            </a:endParaRPr>
          </a:p>
          <a:p>
            <a:pPr>
              <a:lnSpc>
                <a:spcPct val="100000"/>
              </a:lnSpc>
            </a:pPr>
            <a:r>
              <a:rPr lang="en-GB" sz="2000" dirty="0">
                <a:latin typeface="Arial" panose="020B0604020202020204" pitchFamily="34" charset="0"/>
                <a:cs typeface="Arial" panose="020B0604020202020204" pitchFamily="34" charset="0"/>
              </a:rPr>
              <a:t>A 2016 NSPCC / Office of the Children’s Commissioner England study found that just over one in ten boys and girls (13%) had taken topless pictures of themselves (around one in four of those were girls) and 3% had taken fully naked pictures.  Of those who had taken sexual images, 55% had shared them with others. 31% of this group had also shared the image with someone that they did not know. </a:t>
            </a:r>
          </a:p>
          <a:p>
            <a:pPr marL="0" indent="0">
              <a:lnSpc>
                <a:spcPct val="100000"/>
              </a:lnSpc>
              <a:buNone/>
            </a:pPr>
            <a:endParaRPr lang="en-GB" sz="800" dirty="0">
              <a:latin typeface="Arial" panose="020B0604020202020204" pitchFamily="34" charset="0"/>
              <a:cs typeface="Arial" panose="020B0604020202020204" pitchFamily="34" charset="0"/>
            </a:endParaRPr>
          </a:p>
          <a:p>
            <a:pPr>
              <a:lnSpc>
                <a:spcPct val="100000"/>
              </a:lnSpc>
            </a:pPr>
            <a:r>
              <a:rPr lang="en-GB" sz="2000" dirty="0">
                <a:latin typeface="Arial" panose="020B0604020202020204" pitchFamily="34" charset="0"/>
                <a:cs typeface="Arial" panose="020B0604020202020204" pitchFamily="34" charset="0"/>
              </a:rPr>
              <a:t>Research conducted by ‘The Key’ found that 61% of its secondary school head teacher members reported ‘sexting’ as a concern.  This placed it higher than drugs, obesity and offline bullying in terms of frequency of reporting as a concern.</a:t>
            </a:r>
          </a:p>
        </p:txBody>
      </p:sp>
    </p:spTree>
    <p:extLst>
      <p:ext uri="{BB962C8B-B14F-4D97-AF65-F5344CB8AC3E}">
        <p14:creationId xmlns:p14="http://schemas.microsoft.com/office/powerpoint/2010/main" val="200935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9647" y="1360088"/>
            <a:ext cx="10115031" cy="5082975"/>
          </a:xfrm>
        </p:spPr>
        <p:txBody>
          <a:bodyPr>
            <a:noAutofit/>
          </a:bodyPr>
          <a:lstStyle/>
          <a:p>
            <a:pPr marL="0" indent="0">
              <a:lnSpc>
                <a:spcPct val="120000"/>
              </a:lnSpc>
              <a:buNone/>
            </a:pPr>
            <a:r>
              <a:rPr lang="en-GB" sz="2000" dirty="0">
                <a:latin typeface="Arial" panose="020B0604020202020204" pitchFamily="34" charset="0"/>
                <a:cs typeface="Arial" panose="020B0604020202020204" pitchFamily="34" charset="0"/>
              </a:rPr>
              <a:t>This advice is for designated safeguarding leads (DSL’s), their deputies, </a:t>
            </a:r>
            <a:r>
              <a:rPr lang="en-GB" sz="2000" dirty="0" err="1">
                <a:latin typeface="Arial" panose="020B0604020202020204" pitchFamily="34" charset="0"/>
                <a:cs typeface="Arial" panose="020B0604020202020204" pitchFamily="34" charset="0"/>
              </a:rPr>
              <a:t>headteachers</a:t>
            </a:r>
            <a:r>
              <a:rPr lang="en-GB" sz="2000" dirty="0">
                <a:latin typeface="Arial" panose="020B0604020202020204" pitchFamily="34" charset="0"/>
                <a:cs typeface="Arial" panose="020B0604020202020204" pitchFamily="34" charset="0"/>
              </a:rPr>
              <a:t> and senior leadership teams in schools and educational establishments</a:t>
            </a:r>
            <a:endParaRPr lang="en-GB" sz="900" b="1" dirty="0">
              <a:latin typeface="Arial" panose="020B0604020202020204" pitchFamily="34" charset="0"/>
              <a:cs typeface="Arial" panose="020B0604020202020204" pitchFamily="34" charset="0"/>
            </a:endParaRPr>
          </a:p>
          <a:p>
            <a:pPr marL="0" indent="0">
              <a:lnSpc>
                <a:spcPct val="120000"/>
              </a:lnSpc>
              <a:buNone/>
            </a:pPr>
            <a:r>
              <a:rPr lang="en-GB" sz="2000" b="1" dirty="0">
                <a:latin typeface="Arial" panose="020B0604020202020204" pitchFamily="34" charset="0"/>
                <a:cs typeface="Arial" panose="020B0604020202020204" pitchFamily="34" charset="0"/>
              </a:rPr>
              <a:t>What does this advice cover? </a:t>
            </a:r>
            <a:endParaRPr lang="en-GB" sz="2000" dirty="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rPr>
              <a:t>Responding to disclosures </a:t>
            </a:r>
          </a:p>
          <a:p>
            <a:pPr>
              <a:lnSpc>
                <a:spcPct val="120000"/>
              </a:lnSpc>
            </a:pPr>
            <a:r>
              <a:rPr lang="en-GB" sz="2000" dirty="0">
                <a:latin typeface="Arial" panose="020B0604020202020204" pitchFamily="34" charset="0"/>
                <a:cs typeface="Arial" panose="020B0604020202020204" pitchFamily="34" charset="0"/>
              </a:rPr>
              <a:t>Handling devices and imagery </a:t>
            </a:r>
          </a:p>
          <a:p>
            <a:pPr>
              <a:lnSpc>
                <a:spcPct val="120000"/>
              </a:lnSpc>
            </a:pPr>
            <a:r>
              <a:rPr lang="en-GB" sz="2000" dirty="0">
                <a:latin typeface="Arial" panose="020B0604020202020204" pitchFamily="34" charset="0"/>
                <a:cs typeface="Arial" panose="020B0604020202020204" pitchFamily="34" charset="0"/>
              </a:rPr>
              <a:t>Risk assessing situations  </a:t>
            </a:r>
          </a:p>
          <a:p>
            <a:pPr>
              <a:lnSpc>
                <a:spcPct val="120000"/>
              </a:lnSpc>
            </a:pPr>
            <a:r>
              <a:rPr lang="en-GB" sz="2000" dirty="0">
                <a:latin typeface="Arial" panose="020B0604020202020204" pitchFamily="34" charset="0"/>
                <a:cs typeface="Arial" panose="020B0604020202020204" pitchFamily="34" charset="0"/>
              </a:rPr>
              <a:t>Involving other agencies, including escalation to the police and children’s social care</a:t>
            </a:r>
          </a:p>
          <a:p>
            <a:pPr>
              <a:lnSpc>
                <a:spcPct val="120000"/>
              </a:lnSpc>
            </a:pPr>
            <a:r>
              <a:rPr lang="en-GB" sz="2000" dirty="0">
                <a:latin typeface="Arial" panose="020B0604020202020204" pitchFamily="34" charset="0"/>
                <a:cs typeface="Arial" panose="020B0604020202020204" pitchFamily="34" charset="0"/>
              </a:rPr>
              <a:t>Recording incidents</a:t>
            </a:r>
          </a:p>
          <a:p>
            <a:pPr>
              <a:lnSpc>
                <a:spcPct val="120000"/>
              </a:lnSpc>
            </a:pPr>
            <a:r>
              <a:rPr lang="en-GB" sz="2000" dirty="0">
                <a:latin typeface="Arial" panose="020B0604020202020204" pitchFamily="34" charset="0"/>
                <a:cs typeface="Arial" panose="020B0604020202020204" pitchFamily="34" charset="0"/>
              </a:rPr>
              <a:t>Involving parents</a:t>
            </a:r>
          </a:p>
          <a:p>
            <a:pPr>
              <a:lnSpc>
                <a:spcPct val="120000"/>
              </a:lnSpc>
            </a:pPr>
            <a:r>
              <a:rPr lang="en-GB" sz="2000" dirty="0">
                <a:latin typeface="Arial" panose="020B0604020202020204" pitchFamily="34" charset="0"/>
                <a:cs typeface="Arial" panose="020B0604020202020204" pitchFamily="34" charset="0"/>
              </a:rPr>
              <a:t>Preventative education  </a:t>
            </a:r>
          </a:p>
        </p:txBody>
      </p:sp>
      <p:sp>
        <p:nvSpPr>
          <p:cNvPr id="2" name="TextBox 1"/>
          <p:cNvSpPr txBox="1"/>
          <p:nvPr/>
        </p:nvSpPr>
        <p:spPr>
          <a:xfrm>
            <a:off x="1520080" y="337047"/>
            <a:ext cx="9285668"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Sexting: New Guidance (UKCCIS)</a:t>
            </a:r>
          </a:p>
        </p:txBody>
      </p:sp>
    </p:spTree>
    <p:extLst>
      <p:ext uri="{BB962C8B-B14F-4D97-AF65-F5344CB8AC3E}">
        <p14:creationId xmlns:p14="http://schemas.microsoft.com/office/powerpoint/2010/main" val="2368374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03238"/>
            <a:ext cx="10515600" cy="1325563"/>
          </a:xfrm>
        </p:spPr>
        <p:txBody>
          <a:bodyPr>
            <a:normAutofit fontScale="90000"/>
          </a:bodyPr>
          <a:lstStyle/>
          <a:p>
            <a:pPr algn="ctr"/>
            <a:r>
              <a:rPr lang="en-GB" dirty="0"/>
              <a:t/>
            </a:r>
            <a:br>
              <a:rPr lang="en-GB" dirty="0"/>
            </a:br>
            <a:r>
              <a:rPr lang="en-GB" b="1" dirty="0">
                <a:latin typeface="Arial" panose="020B0604020202020204" pitchFamily="34" charset="0"/>
                <a:cs typeface="Arial" panose="020B0604020202020204" pitchFamily="34" charset="0"/>
              </a:rPr>
              <a:t>Definition of ‘Sexting’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(Youth Produced Sexual Imagery)</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1" y="1722064"/>
            <a:ext cx="8319910" cy="2332480"/>
          </a:xfrm>
        </p:spPr>
        <p:txBody>
          <a:bodyPr>
            <a:noAutofit/>
          </a:bodyPr>
          <a:lstStyle/>
          <a:p>
            <a:pPr marL="0" indent="0">
              <a:lnSpc>
                <a:spcPct val="120000"/>
              </a:lnSpc>
              <a:buNone/>
            </a:pPr>
            <a:r>
              <a:rPr lang="en-GB" sz="1600" dirty="0">
                <a:latin typeface="Arial" panose="020B0604020202020204" pitchFamily="34" charset="0"/>
                <a:cs typeface="Arial" panose="020B0604020202020204" pitchFamily="34" charset="0"/>
              </a:rPr>
              <a:t>Youth produced sexual imagery best describes the practice because:  ‘youth produced’ includes young people sharing images that they, or another young person, have created of themselves. </a:t>
            </a:r>
          </a:p>
          <a:p>
            <a:pPr marL="0" indent="0">
              <a:lnSpc>
                <a:spcPct val="120000"/>
              </a:lnSpc>
              <a:buNone/>
            </a:pPr>
            <a:r>
              <a:rPr lang="en-GB" sz="1600" dirty="0">
                <a:latin typeface="Arial" panose="020B0604020202020204" pitchFamily="34" charset="0"/>
                <a:cs typeface="Arial" panose="020B0604020202020204" pitchFamily="34" charset="0"/>
              </a:rPr>
              <a:t>‘Sexual’ is clearer than ‘indecent.’  A judgement of whether something is ‘decent’ is both a value judgement and dependent on context.  </a:t>
            </a:r>
          </a:p>
          <a:p>
            <a:pPr marL="0" indent="0">
              <a:lnSpc>
                <a:spcPct val="120000"/>
              </a:lnSpc>
              <a:buNone/>
            </a:pPr>
            <a:r>
              <a:rPr lang="en-GB" sz="1600" dirty="0">
                <a:latin typeface="Arial" panose="020B0604020202020204" pitchFamily="34" charset="0"/>
                <a:cs typeface="Arial" panose="020B0604020202020204" pitchFamily="34" charset="0"/>
              </a:rPr>
              <a:t>‘Imagery’ covers both still photos and moving videos (and this is what is meant by reference to imagery throughout the document). </a:t>
            </a:r>
          </a:p>
        </p:txBody>
      </p:sp>
      <p:pic>
        <p:nvPicPr>
          <p:cNvPr id="4" name="Picture 3"/>
          <p:cNvPicPr>
            <a:picLocks noChangeAspect="1"/>
          </p:cNvPicPr>
          <p:nvPr/>
        </p:nvPicPr>
        <p:blipFill rotWithShape="1">
          <a:blip r:embed="rId2"/>
          <a:srcRect t="-71" r="285" b="1"/>
          <a:stretch/>
        </p:blipFill>
        <p:spPr>
          <a:xfrm>
            <a:off x="9083929" y="1729033"/>
            <a:ext cx="2897432" cy="2232248"/>
          </a:xfrm>
          <a:prstGeom prst="rect">
            <a:avLst/>
          </a:prstGeom>
        </p:spPr>
      </p:pic>
      <p:sp>
        <p:nvSpPr>
          <p:cNvPr id="5" name="TextBox 4"/>
          <p:cNvSpPr txBox="1"/>
          <p:nvPr/>
        </p:nvSpPr>
        <p:spPr>
          <a:xfrm>
            <a:off x="609601" y="4255911"/>
            <a:ext cx="11074399" cy="181588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The types of incidents which this advice covers are: </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person under the age of 18 creates and shares sexual imagery of themselves with a peer under the age of 18.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person under the age of 18 shares sexual imagery created by another person under the age of 18 with a peer under the age of 18 or an adult.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person under the age of 18 is in possession of sexual imagery created by another person under the age of 18.</a:t>
            </a:r>
          </a:p>
          <a:p>
            <a:r>
              <a:rPr lang="en-GB" sz="1600" dirty="0">
                <a:latin typeface="Arial" panose="020B0604020202020204" pitchFamily="34" charset="0"/>
                <a:cs typeface="Arial" panose="020B0604020202020204" pitchFamily="34" charset="0"/>
              </a:rPr>
              <a:t> ***Youth Produced Sexual Imagery (clarifying specifics on images not just sexually explicit messages)</a:t>
            </a:r>
          </a:p>
        </p:txBody>
      </p:sp>
    </p:spTree>
    <p:extLst>
      <p:ext uri="{BB962C8B-B14F-4D97-AF65-F5344CB8AC3E}">
        <p14:creationId xmlns:p14="http://schemas.microsoft.com/office/powerpoint/2010/main" val="3298289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7"/>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Management of Incident's </a:t>
            </a:r>
          </a:p>
        </p:txBody>
      </p:sp>
      <p:sp>
        <p:nvSpPr>
          <p:cNvPr id="3" name="Content Placeholder 2"/>
          <p:cNvSpPr>
            <a:spLocks noGrp="1"/>
          </p:cNvSpPr>
          <p:nvPr>
            <p:ph idx="1"/>
          </p:nvPr>
        </p:nvSpPr>
        <p:spPr>
          <a:xfrm>
            <a:off x="1043976" y="1298713"/>
            <a:ext cx="10984089" cy="5068711"/>
          </a:xfrm>
        </p:spPr>
        <p:txBody>
          <a:bodyPr>
            <a:normAutofit lnSpcReduction="10000"/>
          </a:bodyPr>
          <a:lstStyle/>
          <a:p>
            <a:pPr>
              <a:lnSpc>
                <a:spcPct val="120000"/>
              </a:lnSpc>
            </a:pPr>
            <a:r>
              <a:rPr lang="en-GB" sz="2400" dirty="0">
                <a:latin typeface="Arial" panose="020B0604020202020204" pitchFamily="34" charset="0"/>
                <a:cs typeface="Arial" panose="020B0604020202020204" pitchFamily="34" charset="0"/>
              </a:rPr>
              <a:t>The incident should be referred to the DSL as soon as possible. </a:t>
            </a:r>
          </a:p>
          <a:p>
            <a:pPr>
              <a:lnSpc>
                <a:spcPct val="120000"/>
              </a:lnSpc>
            </a:pPr>
            <a:r>
              <a:rPr lang="en-GB" sz="2400" dirty="0">
                <a:latin typeface="Arial" panose="020B0604020202020204" pitchFamily="34" charset="0"/>
                <a:cs typeface="Arial" panose="020B0604020202020204" pitchFamily="34" charset="0"/>
              </a:rPr>
              <a:t>The DSL should hold an initial review meeting with appropriate school staff.</a:t>
            </a:r>
          </a:p>
          <a:p>
            <a:pPr>
              <a:lnSpc>
                <a:spcPct val="120000"/>
              </a:lnSpc>
            </a:pPr>
            <a:r>
              <a:rPr lang="en-GB" sz="2400" dirty="0">
                <a:latin typeface="Arial" panose="020B0604020202020204" pitchFamily="34" charset="0"/>
                <a:cs typeface="Arial" panose="020B0604020202020204" pitchFamily="34" charset="0"/>
              </a:rPr>
              <a:t>There should be subsequent interviews with the young people involved (if </a:t>
            </a:r>
          </a:p>
          <a:p>
            <a:pPr marL="0" indent="0">
              <a:lnSpc>
                <a:spcPct val="120000"/>
              </a:lnSpc>
              <a:buNone/>
            </a:pPr>
            <a:r>
              <a:rPr lang="en-GB" sz="2400" dirty="0">
                <a:latin typeface="Arial" panose="020B0604020202020204" pitchFamily="34" charset="0"/>
                <a:cs typeface="Arial" panose="020B0604020202020204" pitchFamily="34" charset="0"/>
              </a:rPr>
              <a:t>   appropriate).  </a:t>
            </a:r>
          </a:p>
          <a:p>
            <a:pPr>
              <a:lnSpc>
                <a:spcPct val="120000"/>
              </a:lnSpc>
            </a:pPr>
            <a:r>
              <a:rPr lang="en-GB" sz="2400" dirty="0">
                <a:latin typeface="Arial" panose="020B0604020202020204" pitchFamily="34" charset="0"/>
                <a:cs typeface="Arial" panose="020B0604020202020204" pitchFamily="34" charset="0"/>
              </a:rPr>
              <a:t>Parents should be informed at an early stage and involved in the process unless there is good reason to believe that involving parents would put the young person at risk of harm. </a:t>
            </a:r>
          </a:p>
          <a:p>
            <a:pPr>
              <a:lnSpc>
                <a:spcPct val="120000"/>
              </a:lnSpc>
            </a:pPr>
            <a:r>
              <a:rPr lang="en-GB" sz="2400" dirty="0">
                <a:latin typeface="Arial" panose="020B0604020202020204" pitchFamily="34" charset="0"/>
                <a:cs typeface="Arial" panose="020B0604020202020204" pitchFamily="34" charset="0"/>
              </a:rPr>
              <a:t>At any point in the process if there is a concern a young person has been</a:t>
            </a:r>
          </a:p>
          <a:p>
            <a:pPr marL="0" indent="0">
              <a:lnSpc>
                <a:spcPct val="120000"/>
              </a:lnSpc>
              <a:buNone/>
            </a:pPr>
            <a:r>
              <a:rPr lang="en-GB" sz="2400" dirty="0">
                <a:latin typeface="Arial" panose="020B0604020202020204" pitchFamily="34" charset="0"/>
                <a:cs typeface="Arial" panose="020B0604020202020204" pitchFamily="34" charset="0"/>
              </a:rPr>
              <a:t>   harmed or is at risk of harm a referral should be made to children’s social care</a:t>
            </a:r>
          </a:p>
          <a:p>
            <a:pPr marL="0" indent="0">
              <a:lnSpc>
                <a:spcPct val="120000"/>
              </a:lnSpc>
              <a:buNone/>
            </a:pPr>
            <a:r>
              <a:rPr lang="en-GB" sz="2400" dirty="0">
                <a:latin typeface="Arial" panose="020B0604020202020204" pitchFamily="34" charset="0"/>
                <a:cs typeface="Arial" panose="020B0604020202020204" pitchFamily="34" charset="0"/>
              </a:rPr>
              <a:t>   and/or the police immediately. </a:t>
            </a:r>
          </a:p>
        </p:txBody>
      </p:sp>
    </p:spTree>
    <p:extLst>
      <p:ext uri="{BB962C8B-B14F-4D97-AF65-F5344CB8AC3E}">
        <p14:creationId xmlns:p14="http://schemas.microsoft.com/office/powerpoint/2010/main" val="3733076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622" y="119415"/>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Assessing the Risks </a:t>
            </a:r>
          </a:p>
        </p:txBody>
      </p:sp>
      <p:sp>
        <p:nvSpPr>
          <p:cNvPr id="3" name="Content Placeholder 2"/>
          <p:cNvSpPr>
            <a:spLocks noGrp="1"/>
          </p:cNvSpPr>
          <p:nvPr>
            <p:ph idx="1"/>
          </p:nvPr>
        </p:nvSpPr>
        <p:spPr>
          <a:xfrm>
            <a:off x="1228525" y="1458721"/>
            <a:ext cx="10814755" cy="5077120"/>
          </a:xfrm>
        </p:spPr>
        <p:txBody>
          <a:bodyPr>
            <a:noAutofit/>
          </a:bodyPr>
          <a:lstStyle/>
          <a:p>
            <a:pPr marL="0" indent="0">
              <a:buNone/>
            </a:pPr>
            <a:r>
              <a:rPr lang="en-GB" sz="1800" dirty="0">
                <a:latin typeface="Arial" panose="020B0604020202020204" pitchFamily="34" charset="0"/>
                <a:cs typeface="Arial" panose="020B0604020202020204" pitchFamily="34" charset="0"/>
              </a:rPr>
              <a:t>When assessing the risks the following should be considered:  </a:t>
            </a:r>
          </a:p>
          <a:p>
            <a:r>
              <a:rPr lang="en-GB" sz="1800" dirty="0">
                <a:latin typeface="Arial" panose="020B0604020202020204" pitchFamily="34" charset="0"/>
                <a:cs typeface="Arial" panose="020B0604020202020204" pitchFamily="34" charset="0"/>
              </a:rPr>
              <a:t>Why was the imagery shared? </a:t>
            </a:r>
          </a:p>
          <a:p>
            <a:r>
              <a:rPr lang="en-GB" sz="1800" dirty="0">
                <a:latin typeface="Arial" panose="020B0604020202020204" pitchFamily="34" charset="0"/>
                <a:cs typeface="Arial" panose="020B0604020202020204" pitchFamily="34" charset="0"/>
              </a:rPr>
              <a:t>Was the young person coerced or put under pressure to produce the imagery? </a:t>
            </a:r>
          </a:p>
          <a:p>
            <a:pPr>
              <a:lnSpc>
                <a:spcPct val="100000"/>
              </a:lnSpc>
            </a:pPr>
            <a:r>
              <a:rPr lang="en-GB" sz="1800" dirty="0">
                <a:latin typeface="Arial" panose="020B0604020202020204" pitchFamily="34" charset="0"/>
                <a:cs typeface="Arial" panose="020B0604020202020204" pitchFamily="34" charset="0"/>
              </a:rPr>
              <a:t>Who has shared the imagery? Where has the imagery been shared? Was it shared and received with the knowledge of the pupil in the imagery? </a:t>
            </a:r>
          </a:p>
          <a:p>
            <a:r>
              <a:rPr lang="en-GB" sz="1800" dirty="0">
                <a:latin typeface="Arial" panose="020B0604020202020204" pitchFamily="34" charset="0"/>
                <a:cs typeface="Arial" panose="020B0604020202020204" pitchFamily="34" charset="0"/>
              </a:rPr>
              <a:t>Are there any adults involved in the sharing of the imagery?</a:t>
            </a:r>
          </a:p>
          <a:p>
            <a:r>
              <a:rPr lang="en-GB" sz="1800" dirty="0">
                <a:latin typeface="Arial" panose="020B0604020202020204" pitchFamily="34" charset="0"/>
                <a:cs typeface="Arial" panose="020B0604020202020204" pitchFamily="34" charset="0"/>
              </a:rPr>
              <a:t>What is the impact on the young people involved? </a:t>
            </a:r>
          </a:p>
          <a:p>
            <a:r>
              <a:rPr lang="en-GB" sz="1800" dirty="0">
                <a:latin typeface="Arial" panose="020B0604020202020204" pitchFamily="34" charset="0"/>
                <a:cs typeface="Arial" panose="020B0604020202020204" pitchFamily="34" charset="0"/>
              </a:rPr>
              <a:t>Do the young people involved have additional vulnerabilities?</a:t>
            </a:r>
          </a:p>
          <a:p>
            <a:r>
              <a:rPr lang="en-GB" sz="1800" dirty="0">
                <a:latin typeface="Arial" panose="020B0604020202020204" pitchFamily="34" charset="0"/>
                <a:cs typeface="Arial" panose="020B0604020202020204" pitchFamily="34" charset="0"/>
              </a:rPr>
              <a:t>Does the young person understand consent? </a:t>
            </a:r>
          </a:p>
          <a:p>
            <a:r>
              <a:rPr lang="en-GB" sz="1800" dirty="0">
                <a:latin typeface="Arial" panose="020B0604020202020204" pitchFamily="34" charset="0"/>
                <a:cs typeface="Arial" panose="020B0604020202020204" pitchFamily="34" charset="0"/>
              </a:rPr>
              <a:t>Has the young person taken part in this kind of activity before?  </a:t>
            </a:r>
          </a:p>
          <a:p>
            <a:pPr marL="0" indent="0">
              <a:buNone/>
            </a:pPr>
            <a:endParaRPr lang="en-GB" sz="9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***DSL’s should always use their professional judgement in conjunction with their colleagues to assess incidents.</a:t>
            </a:r>
          </a:p>
          <a:p>
            <a:pPr marL="0" indent="0">
              <a:buNone/>
            </a:pPr>
            <a:r>
              <a:rPr lang="en-GB" sz="1800" b="1" dirty="0">
                <a:latin typeface="Arial" panose="020B0604020202020204" pitchFamily="34" charset="0"/>
                <a:cs typeface="Arial" panose="020B0604020202020204" pitchFamily="34" charset="0"/>
              </a:rPr>
              <a:t>Sexting in Schools and Colleges: Responding to incidents and safeguarding young people (2016) </a:t>
            </a:r>
          </a:p>
        </p:txBody>
      </p:sp>
    </p:spTree>
    <p:extLst>
      <p:ext uri="{BB962C8B-B14F-4D97-AF65-F5344CB8AC3E}">
        <p14:creationId xmlns:p14="http://schemas.microsoft.com/office/powerpoint/2010/main" val="609427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92" y="132522"/>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Outcome 21</a:t>
            </a:r>
          </a:p>
        </p:txBody>
      </p:sp>
      <p:sp>
        <p:nvSpPr>
          <p:cNvPr id="3" name="Content Placeholder 2"/>
          <p:cNvSpPr>
            <a:spLocks noGrp="1"/>
          </p:cNvSpPr>
          <p:nvPr>
            <p:ph idx="1"/>
          </p:nvPr>
        </p:nvSpPr>
        <p:spPr>
          <a:xfrm>
            <a:off x="1061156" y="1083733"/>
            <a:ext cx="10359513" cy="5396089"/>
          </a:xfrm>
        </p:spPr>
        <p:txBody>
          <a:bodyPr>
            <a:normAutofit fontScale="55000" lnSpcReduction="20000"/>
          </a:bodyPr>
          <a:lstStyle/>
          <a:p>
            <a:pPr marL="0" indent="0">
              <a:buNone/>
            </a:pPr>
            <a:endParaRPr lang="en-GB" b="1" dirty="0">
              <a:latin typeface="Arial" panose="020B0604020202020204" pitchFamily="34" charset="0"/>
              <a:cs typeface="Arial" panose="020B0604020202020204" pitchFamily="34" charset="0"/>
            </a:endParaRPr>
          </a:p>
          <a:p>
            <a:pPr>
              <a:lnSpc>
                <a:spcPct val="120000"/>
              </a:lnSpc>
            </a:pPr>
            <a:r>
              <a:rPr lang="en-GB" sz="3600" dirty="0">
                <a:latin typeface="Arial" panose="020B0604020202020204" pitchFamily="34" charset="0"/>
                <a:cs typeface="Arial" panose="020B0604020202020204" pitchFamily="34" charset="0"/>
              </a:rPr>
              <a:t>Every ‘crime’ recorded on police systems has to be assigned an outcome from a predefined list of outcome codes.  As of January 2016 the Home Office launched a new outcome code (outcome 21) to help formalise the discretion available to the police when handling crimes such as youth produced sexual imagery.  (Sexting)</a:t>
            </a:r>
          </a:p>
          <a:p>
            <a:pPr>
              <a:lnSpc>
                <a:spcPct val="120000"/>
              </a:lnSpc>
            </a:pPr>
            <a:r>
              <a:rPr lang="en-GB" sz="3600" dirty="0">
                <a:latin typeface="Arial" panose="020B0604020202020204" pitchFamily="34" charset="0"/>
                <a:cs typeface="Arial" panose="020B0604020202020204" pitchFamily="34" charset="0"/>
              </a:rPr>
              <a:t>Outcome 21 states: </a:t>
            </a:r>
            <a:r>
              <a:rPr lang="en-GB" sz="3600" i="1" dirty="0">
                <a:latin typeface="Arial" panose="020B0604020202020204" pitchFamily="34" charset="0"/>
                <a:cs typeface="Arial" panose="020B0604020202020204" pitchFamily="34" charset="0"/>
              </a:rPr>
              <a:t>Further investigation, resulting from the crime report, which could provide evidence sufficient to support formal action being taken against the suspect is not in the public interest. This is a police decision. </a:t>
            </a:r>
          </a:p>
          <a:p>
            <a:pPr>
              <a:lnSpc>
                <a:spcPct val="120000"/>
              </a:lnSpc>
            </a:pPr>
            <a:r>
              <a:rPr lang="en-GB" sz="3600" dirty="0">
                <a:latin typeface="Arial" panose="020B0604020202020204" pitchFamily="34" charset="0"/>
                <a:cs typeface="Arial" panose="020B0604020202020204" pitchFamily="34" charset="0"/>
              </a:rPr>
              <a:t>This means that even though a young person has broken the law and the police could provide evidence that they have done so, the police can record that they chose not to take further action as it was not in the public interest</a:t>
            </a:r>
            <a:r>
              <a:rPr lang="en-GB" sz="3600" dirty="0"/>
              <a:t>. </a:t>
            </a:r>
          </a:p>
          <a:p>
            <a:pPr>
              <a:lnSpc>
                <a:spcPct val="120000"/>
              </a:lnSpc>
            </a:pPr>
            <a:r>
              <a:rPr lang="en-GB" sz="3600" dirty="0">
                <a:latin typeface="Arial" panose="020B0604020202020204" pitchFamily="34" charset="0"/>
                <a:cs typeface="Arial" panose="020B0604020202020204" pitchFamily="34" charset="0"/>
              </a:rPr>
              <a:t>Consequently, schools and colleges can be confident that the police have discretion to respond appropriately in cases of youth produced sexual imagery and to record incidents in a way which should not have a long term negative impact on young people. </a:t>
            </a:r>
          </a:p>
        </p:txBody>
      </p:sp>
    </p:spTree>
    <p:extLst>
      <p:ext uri="{BB962C8B-B14F-4D97-AF65-F5344CB8AC3E}">
        <p14:creationId xmlns:p14="http://schemas.microsoft.com/office/powerpoint/2010/main" val="3537784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Searching, Screening and Confiscation (DFE)</a:t>
            </a:r>
          </a:p>
        </p:txBody>
      </p:sp>
      <p:sp>
        <p:nvSpPr>
          <p:cNvPr id="3" name="Content Placeholder 2"/>
          <p:cNvSpPr>
            <a:spLocks noGrp="1"/>
          </p:cNvSpPr>
          <p:nvPr>
            <p:ph idx="1"/>
          </p:nvPr>
        </p:nvSpPr>
        <p:spPr>
          <a:xfrm>
            <a:off x="1056692" y="1859604"/>
            <a:ext cx="10078616" cy="4541195"/>
          </a:xfrm>
        </p:spPr>
        <p:txBody>
          <a:bodyPr>
            <a:normAutofit/>
          </a:bodyPr>
          <a:lstStyle/>
          <a:p>
            <a:pPr marL="0" indent="0">
              <a:lnSpc>
                <a:spcPct val="100000"/>
              </a:lnSpc>
              <a:buNone/>
            </a:pPr>
            <a:r>
              <a:rPr lang="en-GB" sz="2000" dirty="0">
                <a:latin typeface="Arial" panose="020B0604020202020204" pitchFamily="34" charset="0"/>
                <a:cs typeface="Arial" panose="020B0604020202020204" pitchFamily="34" charset="0"/>
              </a:rPr>
              <a:t>The Education Act 2011 amended the power in the Education Act 1996 to provide that when an electronic device, such as a mobile phone, has been seized, a teacher who has been formally authorised by the </a:t>
            </a:r>
            <a:r>
              <a:rPr lang="en-GB" sz="2000" dirty="0" err="1">
                <a:latin typeface="Arial" panose="020B0604020202020204" pitchFamily="34" charset="0"/>
                <a:cs typeface="Arial" panose="020B0604020202020204" pitchFamily="34" charset="0"/>
              </a:rPr>
              <a:t>headteacher</a:t>
            </a:r>
            <a:r>
              <a:rPr lang="en-GB" sz="2000" dirty="0">
                <a:latin typeface="Arial" panose="020B0604020202020204" pitchFamily="34" charset="0"/>
                <a:cs typeface="Arial" panose="020B0604020202020204" pitchFamily="34" charset="0"/>
              </a:rPr>
              <a:t> can examine data or files, and delete these, where there is good reason to do so. This power applies to all schools and there is no need to have parental consent to search through a young person’s mobile phone. </a:t>
            </a:r>
          </a:p>
          <a:p>
            <a:pPr marL="0" indent="0">
              <a:lnSpc>
                <a:spcPct val="100000"/>
              </a:lnSpc>
              <a:buNone/>
            </a:pPr>
            <a:endParaRPr lang="en-GB" sz="900" dirty="0">
              <a:latin typeface="Arial" panose="020B0604020202020204" pitchFamily="34" charset="0"/>
              <a:cs typeface="Arial" panose="020B0604020202020204" pitchFamily="34" charset="0"/>
            </a:endParaRPr>
          </a:p>
          <a:p>
            <a:pPr marL="0" indent="0">
              <a:lnSpc>
                <a:spcPct val="100000"/>
              </a:lnSpc>
              <a:buNone/>
            </a:pPr>
            <a:r>
              <a:rPr lang="en-GB" sz="2000" dirty="0">
                <a:latin typeface="Arial" panose="020B0604020202020204" pitchFamily="34" charset="0"/>
                <a:cs typeface="Arial" panose="020B0604020202020204" pitchFamily="34" charset="0"/>
              </a:rPr>
              <a:t>If during a search a teacher finds material which concerns them and they reasonably suspect the material has been or could be used to cause harm or commit an offence, they can decide whether they should delete the material or retain it as evidence of a criminal offence or a breach of school discipline. They can also decide whether the material is of such seriousness that the police need to be involved. </a:t>
            </a:r>
          </a:p>
          <a:p>
            <a:pPr marL="0" indent="0">
              <a:lnSpc>
                <a:spcPct val="100000"/>
              </a:lnSpc>
              <a:buNone/>
            </a:pPr>
            <a:endParaRPr lang="en-GB" sz="2000" dirty="0">
              <a:latin typeface="Arial" panose="020B0604020202020204" pitchFamily="34" charset="0"/>
              <a:cs typeface="Arial" panose="020B0604020202020204" pitchFamily="34" charset="0"/>
            </a:endParaRPr>
          </a:p>
          <a:p>
            <a:pPr marL="0" indent="0">
              <a:lnSpc>
                <a:spcPct val="100000"/>
              </a:lnSpc>
              <a:buNone/>
            </a:pPr>
            <a:r>
              <a:rPr lang="en-GB" sz="2000" dirty="0">
                <a:latin typeface="Arial" panose="020B0604020202020204" pitchFamily="34" charset="0"/>
                <a:cs typeface="Arial" panose="020B0604020202020204" pitchFamily="34" charset="0"/>
              </a:rPr>
              <a:t>See Searching, Screening and Confiscation Advice (DFE) for further details.</a:t>
            </a:r>
          </a:p>
        </p:txBody>
      </p:sp>
    </p:spTree>
    <p:extLst>
      <p:ext uri="{BB962C8B-B14F-4D97-AF65-F5344CB8AC3E}">
        <p14:creationId xmlns:p14="http://schemas.microsoft.com/office/powerpoint/2010/main" val="3626751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Searching, Screening &amp; Confiscation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545" t="8619" r="22545" b="4754"/>
          <a:stretch/>
        </p:blipFill>
        <p:spPr>
          <a:xfrm>
            <a:off x="3654552" y="1548384"/>
            <a:ext cx="5193246" cy="4608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060" t="13793" r="35151" b="9925"/>
          <a:stretch/>
        </p:blipFill>
        <p:spPr>
          <a:xfrm rot="707128">
            <a:off x="8305801" y="2022410"/>
            <a:ext cx="3096768" cy="4315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91658" y="2255520"/>
            <a:ext cx="2706624" cy="255454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Updated on </a:t>
            </a:r>
          </a:p>
          <a:p>
            <a:r>
              <a:rPr lang="en-GB" sz="2000" dirty="0">
                <a:latin typeface="Arial" panose="020B0604020202020204" pitchFamily="34" charset="0"/>
                <a:cs typeface="Arial" panose="020B0604020202020204" pitchFamily="34" charset="0"/>
              </a:rPr>
              <a:t>23 September 2016 to include a link to the UK Council for Child Internet Safety’s advice on responding to ‘sexting in schools and colleges’ (P13).</a:t>
            </a:r>
          </a:p>
        </p:txBody>
      </p:sp>
    </p:spTree>
    <p:extLst>
      <p:ext uri="{BB962C8B-B14F-4D97-AF65-F5344CB8AC3E}">
        <p14:creationId xmlns:p14="http://schemas.microsoft.com/office/powerpoint/2010/main" val="1179417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5892"/>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Serious Case Review - Child J</a:t>
            </a:r>
          </a:p>
        </p:txBody>
      </p:sp>
      <p:sp>
        <p:nvSpPr>
          <p:cNvPr id="3" name="Content Placeholder 2"/>
          <p:cNvSpPr>
            <a:spLocks noGrp="1"/>
          </p:cNvSpPr>
          <p:nvPr>
            <p:ph idx="1"/>
          </p:nvPr>
        </p:nvSpPr>
        <p:spPr>
          <a:xfrm>
            <a:off x="838200" y="1368434"/>
            <a:ext cx="10515600" cy="5193360"/>
          </a:xfrm>
        </p:spPr>
        <p:txBody>
          <a:bodyPr>
            <a:normAutofit fontScale="77500" lnSpcReduction="20000"/>
          </a:bodyPr>
          <a:lstStyle/>
          <a:p>
            <a:pPr>
              <a:lnSpc>
                <a:spcPct val="120000"/>
              </a:lnSpc>
            </a:pPr>
            <a:r>
              <a:rPr lang="en-GB" dirty="0">
                <a:latin typeface="Arial" panose="020B0604020202020204" pitchFamily="34" charset="0"/>
                <a:cs typeface="Arial" panose="020B0604020202020204" pitchFamily="34" charset="0"/>
              </a:rPr>
              <a:t>Child J committed suicide in January 2013, following ongoing trauma from a sexual assault incident in 2011</a:t>
            </a:r>
          </a:p>
          <a:p>
            <a:pPr marL="0" indent="0">
              <a:lnSpc>
                <a:spcPct val="120000"/>
              </a:lnSpc>
              <a:buNone/>
            </a:pPr>
            <a:endParaRPr lang="en-GB" sz="1100" dirty="0">
              <a:latin typeface="Arial" panose="020B0604020202020204" pitchFamily="34" charset="0"/>
              <a:cs typeface="Arial" panose="020B0604020202020204" pitchFamily="34" charset="0"/>
            </a:endParaRPr>
          </a:p>
          <a:p>
            <a:pPr>
              <a:lnSpc>
                <a:spcPct val="120000"/>
              </a:lnSpc>
            </a:pPr>
            <a:r>
              <a:rPr lang="en-GB" dirty="0">
                <a:latin typeface="Arial" panose="020B0604020202020204" pitchFamily="34" charset="0"/>
                <a:cs typeface="Arial" panose="020B0604020202020204" pitchFamily="34" charset="0"/>
              </a:rPr>
              <a:t>Child J became bulimic following the incident and disclosed her bulimia in November 2012, she then self harmed through overdose and was referred to CAMHS</a:t>
            </a:r>
          </a:p>
          <a:p>
            <a:pPr marL="0" indent="0">
              <a:lnSpc>
                <a:spcPct val="120000"/>
              </a:lnSpc>
              <a:buNone/>
            </a:pPr>
            <a:endParaRPr lang="en-GB" sz="1100" dirty="0">
              <a:latin typeface="Arial" panose="020B0604020202020204" pitchFamily="34" charset="0"/>
              <a:cs typeface="Arial" panose="020B0604020202020204" pitchFamily="34" charset="0"/>
            </a:endParaRPr>
          </a:p>
          <a:p>
            <a:pPr>
              <a:lnSpc>
                <a:spcPct val="120000"/>
              </a:lnSpc>
            </a:pPr>
            <a:r>
              <a:rPr lang="en-GB" dirty="0">
                <a:latin typeface="Arial" panose="020B0604020202020204" pitchFamily="34" charset="0"/>
                <a:cs typeface="Arial" panose="020B0604020202020204" pitchFamily="34" charset="0"/>
              </a:rPr>
              <a:t>Child J Self harmed through cutting after drinking at a party in December 2012.  Friends informed professionals about her suicide notes</a:t>
            </a:r>
          </a:p>
          <a:p>
            <a:pPr marL="0" indent="0">
              <a:lnSpc>
                <a:spcPct val="120000"/>
              </a:lnSpc>
              <a:buNone/>
            </a:pPr>
            <a:endParaRPr lang="en-GB" sz="1100" dirty="0">
              <a:latin typeface="Arial" panose="020B0604020202020204" pitchFamily="34" charset="0"/>
              <a:cs typeface="Arial" panose="020B0604020202020204" pitchFamily="34" charset="0"/>
            </a:endParaRPr>
          </a:p>
          <a:p>
            <a:pPr>
              <a:lnSpc>
                <a:spcPct val="120000"/>
              </a:lnSpc>
            </a:pPr>
            <a:r>
              <a:rPr lang="en-GB" dirty="0">
                <a:latin typeface="Arial" panose="020B0604020202020204" pitchFamily="34" charset="0"/>
                <a:cs typeface="Arial" panose="020B0604020202020204" pitchFamily="34" charset="0"/>
              </a:rPr>
              <a:t>Friends informed professionals that Child J planned to kill herself after Christmas</a:t>
            </a:r>
          </a:p>
          <a:p>
            <a:pPr marL="0" indent="0">
              <a:lnSpc>
                <a:spcPct val="120000"/>
              </a:lnSpc>
              <a:buNone/>
            </a:pPr>
            <a:endParaRPr lang="en-GB" sz="1100" dirty="0">
              <a:latin typeface="Arial" panose="020B0604020202020204" pitchFamily="34" charset="0"/>
              <a:cs typeface="Arial" panose="020B0604020202020204" pitchFamily="34" charset="0"/>
            </a:endParaRPr>
          </a:p>
          <a:p>
            <a:pPr>
              <a:lnSpc>
                <a:spcPct val="120000"/>
              </a:lnSpc>
            </a:pPr>
            <a:r>
              <a:rPr lang="en-GB" dirty="0">
                <a:latin typeface="Arial" panose="020B0604020202020204" pitchFamily="34" charset="0"/>
                <a:cs typeface="Arial" panose="020B0604020202020204" pitchFamily="34" charset="0"/>
              </a:rPr>
              <a:t>Child J seen by CAMHS on 3</a:t>
            </a:r>
            <a:r>
              <a:rPr lang="en-GB" baseline="30000" dirty="0">
                <a:latin typeface="Arial" panose="020B0604020202020204" pitchFamily="34" charset="0"/>
                <a:cs typeface="Arial" panose="020B0604020202020204" pitchFamily="34" charset="0"/>
              </a:rPr>
              <a:t>rd</a:t>
            </a:r>
            <a:r>
              <a:rPr lang="en-GB" dirty="0">
                <a:latin typeface="Arial" panose="020B0604020202020204" pitchFamily="34" charset="0"/>
                <a:cs typeface="Arial" panose="020B0604020202020204" pitchFamily="34" charset="0"/>
              </a:rPr>
              <a:t> January, committed suicide on 4</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January 2013</a:t>
            </a:r>
          </a:p>
        </p:txBody>
      </p:sp>
    </p:spTree>
    <p:extLst>
      <p:ext uri="{BB962C8B-B14F-4D97-AF65-F5344CB8AC3E}">
        <p14:creationId xmlns:p14="http://schemas.microsoft.com/office/powerpoint/2010/main" val="264943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dirty="0">
                <a:latin typeface="Arial" panose="020B0604020202020204" pitchFamily="34" charset="0"/>
                <a:cs typeface="Arial" panose="020B0604020202020204" pitchFamily="34" charset="0"/>
              </a:rPr>
              <a:t>Agenda</a:t>
            </a:r>
          </a:p>
        </p:txBody>
      </p:sp>
      <p:sp>
        <p:nvSpPr>
          <p:cNvPr id="3" name="Content Placeholder 2"/>
          <p:cNvSpPr>
            <a:spLocks noGrp="1"/>
          </p:cNvSpPr>
          <p:nvPr>
            <p:ph idx="1"/>
          </p:nvPr>
        </p:nvSpPr>
        <p:spPr>
          <a:xfrm>
            <a:off x="3581400" y="1848203"/>
            <a:ext cx="6330244" cy="4351338"/>
          </a:xfrm>
        </p:spPr>
        <p:txBody>
          <a:bodyPr/>
          <a:lstStyle/>
          <a:p>
            <a:r>
              <a:rPr lang="en-GB" dirty="0">
                <a:latin typeface="Arial" panose="020B0604020202020204" pitchFamily="34" charset="0"/>
                <a:cs typeface="Arial" panose="020B0604020202020204" pitchFamily="34" charset="0"/>
              </a:rPr>
              <a:t>Responsibilities for staff</a:t>
            </a:r>
          </a:p>
          <a:p>
            <a:r>
              <a:rPr lang="en-GB" dirty="0">
                <a:latin typeface="Arial" panose="020B0604020202020204" pitchFamily="34" charset="0"/>
                <a:cs typeface="Arial" panose="020B0604020202020204" pitchFamily="34" charset="0"/>
              </a:rPr>
              <a:t>Peer on Peer abuse</a:t>
            </a:r>
          </a:p>
          <a:p>
            <a:r>
              <a:rPr lang="en-GB" dirty="0">
                <a:latin typeface="Arial" panose="020B0604020202020204" pitchFamily="34" charset="0"/>
                <a:cs typeface="Arial" panose="020B0604020202020204" pitchFamily="34" charset="0"/>
              </a:rPr>
              <a:t>Online behaviours</a:t>
            </a:r>
          </a:p>
          <a:p>
            <a:r>
              <a:rPr lang="en-GB" dirty="0">
                <a:latin typeface="Arial" panose="020B0604020202020204" pitchFamily="34" charset="0"/>
                <a:cs typeface="Arial" panose="020B0604020202020204" pitchFamily="34" charset="0"/>
              </a:rPr>
              <a:t>Child J Serious Case Review</a:t>
            </a:r>
          </a:p>
          <a:p>
            <a:r>
              <a:rPr lang="en-GB" dirty="0">
                <a:latin typeface="Arial" panose="020B0604020202020204" pitchFamily="34" charset="0"/>
                <a:cs typeface="Arial" panose="020B0604020202020204" pitchFamily="34" charset="0"/>
              </a:rPr>
              <a:t>What can we do at school and home</a:t>
            </a:r>
          </a:p>
          <a:p>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Bednar and case study</a:t>
            </a:r>
          </a:p>
          <a:p>
            <a:r>
              <a:rPr lang="en-GB" dirty="0">
                <a:latin typeface="Arial" panose="020B0604020202020204" pitchFamily="34" charset="0"/>
                <a:cs typeface="Arial" panose="020B0604020202020204" pitchFamily="34" charset="0"/>
              </a:rPr>
              <a:t>Recognising Vulnerability</a:t>
            </a:r>
          </a:p>
        </p:txBody>
      </p:sp>
    </p:spTree>
    <p:extLst>
      <p:ext uri="{BB962C8B-B14F-4D97-AF65-F5344CB8AC3E}">
        <p14:creationId xmlns:p14="http://schemas.microsoft.com/office/powerpoint/2010/main" val="3608223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54987" y="1420111"/>
            <a:ext cx="3307944" cy="390588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37726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582150" y="161539"/>
            <a:ext cx="2609850" cy="1752600"/>
          </a:xfrm>
          <a:prstGeom prst="rect">
            <a:avLst/>
          </a:prstGeom>
        </p:spPr>
      </p:pic>
      <p:pic>
        <p:nvPicPr>
          <p:cNvPr id="13" name="Picture 12"/>
          <p:cNvPicPr>
            <a:picLocks noChangeAspect="1"/>
          </p:cNvPicPr>
          <p:nvPr/>
        </p:nvPicPr>
        <p:blipFill>
          <a:blip r:embed="rId3"/>
          <a:stretch>
            <a:fillRect/>
          </a:stretch>
        </p:blipFill>
        <p:spPr>
          <a:xfrm>
            <a:off x="9660474" y="4893763"/>
            <a:ext cx="2324100" cy="1962150"/>
          </a:xfrm>
          <a:prstGeom prst="rect">
            <a:avLst/>
          </a:prstGeom>
        </p:spPr>
      </p:pic>
      <p:pic>
        <p:nvPicPr>
          <p:cNvPr id="14" name="Picture 13"/>
          <p:cNvPicPr>
            <a:picLocks noChangeAspect="1"/>
          </p:cNvPicPr>
          <p:nvPr/>
        </p:nvPicPr>
        <p:blipFill>
          <a:blip r:embed="rId4"/>
          <a:stretch>
            <a:fillRect/>
          </a:stretch>
        </p:blipFill>
        <p:spPr>
          <a:xfrm>
            <a:off x="9844890" y="2556005"/>
            <a:ext cx="2347110" cy="1561895"/>
          </a:xfrm>
          <a:prstGeom prst="rect">
            <a:avLst/>
          </a:prstGeom>
        </p:spPr>
      </p:pic>
      <p:pic>
        <p:nvPicPr>
          <p:cNvPr id="15" name="Picture 14"/>
          <p:cNvPicPr>
            <a:picLocks noChangeAspect="1"/>
          </p:cNvPicPr>
          <p:nvPr/>
        </p:nvPicPr>
        <p:blipFill>
          <a:blip r:embed="rId5"/>
          <a:stretch>
            <a:fillRect/>
          </a:stretch>
        </p:blipFill>
        <p:spPr>
          <a:xfrm>
            <a:off x="14639" y="4198514"/>
            <a:ext cx="2657399" cy="2657399"/>
          </a:xfrm>
          <a:prstGeom prst="rect">
            <a:avLst/>
          </a:prstGeom>
        </p:spPr>
      </p:pic>
      <p:pic>
        <p:nvPicPr>
          <p:cNvPr id="12" name="Picture 11"/>
          <p:cNvPicPr>
            <a:picLocks noChangeAspect="1"/>
          </p:cNvPicPr>
          <p:nvPr/>
        </p:nvPicPr>
        <p:blipFill rotWithShape="1">
          <a:blip r:embed="rId6"/>
          <a:srcRect l="-2826" t="28341" r="40031" b="14662"/>
          <a:stretch/>
        </p:blipFill>
        <p:spPr>
          <a:xfrm rot="16200000">
            <a:off x="2696037" y="5021655"/>
            <a:ext cx="1714834" cy="2114367"/>
          </a:xfrm>
          <a:prstGeom prst="rect">
            <a:avLst/>
          </a:prstGeom>
        </p:spPr>
      </p:pic>
      <p:pic>
        <p:nvPicPr>
          <p:cNvPr id="2" name="Picture 1"/>
          <p:cNvPicPr>
            <a:picLocks noChangeAspect="1"/>
          </p:cNvPicPr>
          <p:nvPr/>
        </p:nvPicPr>
        <p:blipFill>
          <a:blip r:embed="rId7"/>
          <a:stretch>
            <a:fillRect/>
          </a:stretch>
        </p:blipFill>
        <p:spPr>
          <a:xfrm>
            <a:off x="2496270" y="161539"/>
            <a:ext cx="6117835" cy="4940831"/>
          </a:xfrm>
          <a:prstGeom prst="rect">
            <a:avLst/>
          </a:prstGeom>
        </p:spPr>
      </p:pic>
    </p:spTree>
    <p:extLst>
      <p:ext uri="{BB962C8B-B14F-4D97-AF65-F5344CB8AC3E}">
        <p14:creationId xmlns:p14="http://schemas.microsoft.com/office/powerpoint/2010/main" val="358406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859" b="1634"/>
          <a:stretch/>
        </p:blipFill>
        <p:spPr>
          <a:xfrm>
            <a:off x="0" y="1389277"/>
            <a:ext cx="5130929" cy="3904343"/>
          </a:xfrm>
          <a:prstGeom prst="rect">
            <a:avLst/>
          </a:prstGeom>
        </p:spPr>
      </p:pic>
      <p:sp>
        <p:nvSpPr>
          <p:cNvPr id="10" name="TextBox 9"/>
          <p:cNvSpPr txBox="1"/>
          <p:nvPr/>
        </p:nvSpPr>
        <p:spPr>
          <a:xfrm>
            <a:off x="4191065" y="791016"/>
            <a:ext cx="6723678" cy="523220"/>
          </a:xfrm>
          <a:prstGeom prst="rect">
            <a:avLst/>
          </a:prstGeom>
          <a:solidFill>
            <a:srgbClr val="F8D4F4"/>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800" b="1" dirty="0">
                <a:latin typeface="Arial" panose="020B0604020202020204" pitchFamily="34" charset="0"/>
                <a:cs typeface="Arial" panose="020B0604020202020204" pitchFamily="34" charset="0"/>
              </a:rPr>
              <a:t>Help</a:t>
            </a:r>
            <a:r>
              <a:rPr lang="en-GB" dirty="0">
                <a:latin typeface="Arial" panose="020B0604020202020204" pitchFamily="34" charset="0"/>
                <a:cs typeface="Arial" panose="020B0604020202020204" pitchFamily="34" charset="0"/>
              </a:rPr>
              <a:t> (always look for adults to help if you are on the internet)</a:t>
            </a:r>
          </a:p>
        </p:txBody>
      </p:sp>
      <p:sp>
        <p:nvSpPr>
          <p:cNvPr id="11" name="TextBox 10"/>
          <p:cNvSpPr txBox="1"/>
          <p:nvPr/>
        </p:nvSpPr>
        <p:spPr>
          <a:xfrm>
            <a:off x="5185370" y="1816091"/>
            <a:ext cx="5993491" cy="523220"/>
          </a:xfrm>
          <a:prstGeom prst="rect">
            <a:avLst/>
          </a:prstGeom>
          <a:solidFill>
            <a:srgbClr val="F8D4F4"/>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800" b="1" dirty="0">
                <a:latin typeface="Arial" panose="020B0604020202020204" pitchFamily="34" charset="0"/>
                <a:cs typeface="Arial" panose="020B0604020202020204" pitchFamily="34" charset="0"/>
              </a:rPr>
              <a:t>Ask</a:t>
            </a:r>
            <a:r>
              <a:rPr lang="en-GB" dirty="0">
                <a:latin typeface="Arial" panose="020B0604020202020204" pitchFamily="34" charset="0"/>
                <a:cs typeface="Arial" panose="020B0604020202020204" pitchFamily="34" charset="0"/>
              </a:rPr>
              <a:t> (questions from safe adults to help you explore)</a:t>
            </a:r>
          </a:p>
        </p:txBody>
      </p:sp>
      <p:sp>
        <p:nvSpPr>
          <p:cNvPr id="12" name="TextBox 11"/>
          <p:cNvSpPr txBox="1"/>
          <p:nvPr/>
        </p:nvSpPr>
        <p:spPr>
          <a:xfrm>
            <a:off x="5570226" y="2762696"/>
            <a:ext cx="5930608" cy="800219"/>
          </a:xfrm>
          <a:prstGeom prst="rect">
            <a:avLst/>
          </a:prstGeom>
          <a:solidFill>
            <a:srgbClr val="F8D4F4"/>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800" b="1" dirty="0">
                <a:latin typeface="Arial" panose="020B0604020202020204" pitchFamily="34" charset="0"/>
                <a:cs typeface="Arial" panose="020B0604020202020204" pitchFamily="34" charset="0"/>
              </a:rPr>
              <a:t>Never</a:t>
            </a:r>
            <a:r>
              <a:rPr lang="en-GB" dirty="0">
                <a:latin typeface="Arial" panose="020B0604020202020204" pitchFamily="34" charset="0"/>
                <a:cs typeface="Arial" panose="020B0604020202020204" pitchFamily="34" charset="0"/>
              </a:rPr>
              <a:t> (use things on the internet that you are not supposed to)</a:t>
            </a:r>
          </a:p>
        </p:txBody>
      </p:sp>
      <p:sp>
        <p:nvSpPr>
          <p:cNvPr id="13" name="TextBox 12"/>
          <p:cNvSpPr txBox="1"/>
          <p:nvPr/>
        </p:nvSpPr>
        <p:spPr>
          <a:xfrm>
            <a:off x="5335800" y="4018504"/>
            <a:ext cx="5578943" cy="523220"/>
          </a:xfrm>
          <a:prstGeom prst="rect">
            <a:avLst/>
          </a:prstGeom>
          <a:solidFill>
            <a:srgbClr val="F8D4F4"/>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800" b="1" dirty="0">
                <a:latin typeface="Arial" panose="020B0604020202020204" pitchFamily="34" charset="0"/>
                <a:cs typeface="Arial" panose="020B0604020202020204" pitchFamily="34" charset="0"/>
              </a:rPr>
              <a:t>Do</a:t>
            </a:r>
            <a:r>
              <a:rPr lang="en-GB" dirty="0">
                <a:latin typeface="Arial" panose="020B0604020202020204" pitchFamily="34" charset="0"/>
                <a:cs typeface="Arial" panose="020B0604020202020204" pitchFamily="34" charset="0"/>
              </a:rPr>
              <a:t> (have fun exploring on exciting websites)</a:t>
            </a:r>
          </a:p>
        </p:txBody>
      </p:sp>
      <p:pic>
        <p:nvPicPr>
          <p:cNvPr id="19" name="Picture 18"/>
          <p:cNvPicPr>
            <a:picLocks noChangeAspect="1"/>
          </p:cNvPicPr>
          <p:nvPr/>
        </p:nvPicPr>
        <p:blipFill>
          <a:blip r:embed="rId3"/>
          <a:stretch>
            <a:fillRect/>
          </a:stretch>
        </p:blipFill>
        <p:spPr>
          <a:xfrm>
            <a:off x="3368901" y="576482"/>
            <a:ext cx="763749" cy="812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4"/>
          <a:stretch>
            <a:fillRect/>
          </a:stretch>
        </p:blipFill>
        <p:spPr>
          <a:xfrm>
            <a:off x="4387150" y="1671303"/>
            <a:ext cx="739643" cy="812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5"/>
          <a:stretch>
            <a:fillRect/>
          </a:stretch>
        </p:blipFill>
        <p:spPr>
          <a:xfrm>
            <a:off x="4756972" y="2725054"/>
            <a:ext cx="778464" cy="837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6"/>
          <a:stretch>
            <a:fillRect/>
          </a:stretch>
        </p:blipFill>
        <p:spPr>
          <a:xfrm>
            <a:off x="4595116" y="3830406"/>
            <a:ext cx="686594" cy="812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p:cNvSpPr txBox="1"/>
          <p:nvPr/>
        </p:nvSpPr>
        <p:spPr>
          <a:xfrm>
            <a:off x="4074954" y="4968391"/>
            <a:ext cx="6244703" cy="523220"/>
          </a:xfrm>
          <a:prstGeom prst="rect">
            <a:avLst/>
          </a:prstGeom>
          <a:solidFill>
            <a:srgbClr val="F8D4F4"/>
          </a:solidFill>
          <a:ln>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GB" sz="2800" b="1" dirty="0">
                <a:latin typeface="Arial" panose="020B0604020202020204" pitchFamily="34" charset="0"/>
                <a:cs typeface="Arial" panose="020B0604020202020204" pitchFamily="34" charset="0"/>
              </a:rPr>
              <a:t>Safety</a:t>
            </a:r>
            <a:r>
              <a:rPr lang="en-GB" dirty="0">
                <a:latin typeface="Arial" panose="020B0604020202020204" pitchFamily="34" charset="0"/>
                <a:cs typeface="Arial" panose="020B0604020202020204" pitchFamily="34" charset="0"/>
              </a:rPr>
              <a:t> (always make safe choices and protect yourself)</a:t>
            </a:r>
          </a:p>
        </p:txBody>
      </p:sp>
      <p:pic>
        <p:nvPicPr>
          <p:cNvPr id="24" name="Picture 23"/>
          <p:cNvPicPr>
            <a:picLocks noChangeAspect="1"/>
          </p:cNvPicPr>
          <p:nvPr/>
        </p:nvPicPr>
        <p:blipFill>
          <a:blip r:embed="rId7"/>
          <a:stretch>
            <a:fillRect/>
          </a:stretch>
        </p:blipFill>
        <p:spPr>
          <a:xfrm>
            <a:off x="3368901" y="4759501"/>
            <a:ext cx="659081" cy="812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70019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What Can We Do In Our Setting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To Prevent Those Risks?</a:t>
            </a:r>
          </a:p>
        </p:txBody>
      </p:sp>
      <p:sp>
        <p:nvSpPr>
          <p:cNvPr id="3" name="Content Placeholder 2"/>
          <p:cNvSpPr>
            <a:spLocks noGrp="1"/>
          </p:cNvSpPr>
          <p:nvPr>
            <p:ph idx="1"/>
          </p:nvPr>
        </p:nvSpPr>
        <p:spPr>
          <a:xfrm>
            <a:off x="838200" y="1984199"/>
            <a:ext cx="11015134" cy="4552068"/>
          </a:xfrm>
        </p:spPr>
        <p:txBody>
          <a:bodyPr>
            <a:normAutofit fontScale="77500" lnSpcReduction="20000"/>
          </a:bodyPr>
          <a:lstStyle/>
          <a:p>
            <a:pPr>
              <a:lnSpc>
                <a:spcPct val="120000"/>
              </a:lnSpc>
            </a:pPr>
            <a:r>
              <a:rPr lang="en-GB" dirty="0">
                <a:latin typeface="Arial" panose="020B0604020202020204" pitchFamily="34" charset="0"/>
                <a:cs typeface="Arial" panose="020B0604020202020204" pitchFamily="34" charset="0"/>
              </a:rPr>
              <a:t>Cyber safety awareness/agreements.</a:t>
            </a:r>
          </a:p>
          <a:p>
            <a:pPr>
              <a:lnSpc>
                <a:spcPct val="120000"/>
              </a:lnSpc>
            </a:pPr>
            <a:r>
              <a:rPr lang="en-GB" dirty="0">
                <a:latin typeface="Arial" panose="020B0604020202020204" pitchFamily="34" charset="0"/>
                <a:cs typeface="Arial" panose="020B0604020202020204" pitchFamily="34" charset="0"/>
              </a:rPr>
              <a:t>Meaningful discussion of risk and resilience - age appropriately.</a:t>
            </a:r>
          </a:p>
          <a:p>
            <a:pPr>
              <a:lnSpc>
                <a:spcPct val="120000"/>
              </a:lnSpc>
            </a:pPr>
            <a:r>
              <a:rPr lang="en-GB" dirty="0">
                <a:latin typeface="Arial" panose="020B0604020202020204" pitchFamily="34" charset="0"/>
                <a:cs typeface="Arial" panose="020B0604020202020204" pitchFamily="34" charset="0"/>
              </a:rPr>
              <a:t>Discussion about what is online and what is reality.</a:t>
            </a:r>
          </a:p>
          <a:p>
            <a:pPr>
              <a:lnSpc>
                <a:spcPct val="120000"/>
              </a:lnSpc>
            </a:pPr>
            <a:r>
              <a:rPr lang="en-GB" dirty="0">
                <a:latin typeface="Arial" panose="020B0604020202020204" pitchFamily="34" charset="0"/>
                <a:cs typeface="Arial" panose="020B0604020202020204" pitchFamily="34" charset="0"/>
              </a:rPr>
              <a:t>Challenge children’s perceptions around their behaviour and consequences and the difference between school and home life.</a:t>
            </a:r>
          </a:p>
          <a:p>
            <a:pPr>
              <a:lnSpc>
                <a:spcPct val="120000"/>
              </a:lnSpc>
            </a:pPr>
            <a:r>
              <a:rPr lang="en-GB" dirty="0">
                <a:latin typeface="Arial" panose="020B0604020202020204" pitchFamily="34" charset="0"/>
                <a:cs typeface="Arial" panose="020B0604020202020204" pitchFamily="34" charset="0"/>
              </a:rPr>
              <a:t>Access to other young people who can talk about impact rather than other adults.</a:t>
            </a:r>
          </a:p>
          <a:p>
            <a:pPr>
              <a:lnSpc>
                <a:spcPct val="120000"/>
              </a:lnSpc>
            </a:pPr>
            <a:r>
              <a:rPr lang="en-GB" dirty="0">
                <a:latin typeface="Arial" panose="020B0604020202020204" pitchFamily="34" charset="0"/>
                <a:cs typeface="Arial" panose="020B0604020202020204" pitchFamily="34" charset="0"/>
              </a:rPr>
              <a:t>Staff who are knowledgeable about internet safety.</a:t>
            </a:r>
          </a:p>
          <a:p>
            <a:pPr>
              <a:lnSpc>
                <a:spcPct val="120000"/>
              </a:lnSpc>
            </a:pPr>
            <a:r>
              <a:rPr lang="en-GB" dirty="0">
                <a:latin typeface="Arial" panose="020B0604020202020204" pitchFamily="34" charset="0"/>
                <a:cs typeface="Arial" panose="020B0604020202020204" pitchFamily="34" charset="0"/>
              </a:rPr>
              <a:t>Acting upon informal conversation.</a:t>
            </a:r>
          </a:p>
          <a:p>
            <a:pPr>
              <a:lnSpc>
                <a:spcPct val="120000"/>
              </a:lnSpc>
            </a:pPr>
            <a:r>
              <a:rPr lang="en-GB" dirty="0">
                <a:latin typeface="Arial" panose="020B0604020202020204" pitchFamily="34" charset="0"/>
                <a:cs typeface="Arial" panose="020B0604020202020204" pitchFamily="34" charset="0"/>
              </a:rPr>
              <a:t>Challenging children and parents allowing children to access inappropriate sites.</a:t>
            </a:r>
          </a:p>
        </p:txBody>
      </p:sp>
    </p:spTree>
    <p:extLst>
      <p:ext uri="{BB962C8B-B14F-4D97-AF65-F5344CB8AC3E}">
        <p14:creationId xmlns:p14="http://schemas.microsoft.com/office/powerpoint/2010/main" val="1476368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What Can We Do At Home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To Prevent Those Risks?</a:t>
            </a:r>
          </a:p>
        </p:txBody>
      </p:sp>
      <p:sp>
        <p:nvSpPr>
          <p:cNvPr id="3" name="Content Placeholder 2"/>
          <p:cNvSpPr>
            <a:spLocks noGrp="1"/>
          </p:cNvSpPr>
          <p:nvPr>
            <p:ph idx="1"/>
          </p:nvPr>
        </p:nvSpPr>
        <p:spPr>
          <a:xfrm>
            <a:off x="2573866" y="2250628"/>
            <a:ext cx="9234311" cy="4351338"/>
          </a:xfrm>
        </p:spPr>
        <p:txBody>
          <a:bodyPr>
            <a:normAutofit/>
          </a:bodyPr>
          <a:lstStyle/>
          <a:p>
            <a:r>
              <a:rPr lang="en-GB" sz="2400" dirty="0">
                <a:latin typeface="Arial" panose="020B0604020202020204" pitchFamily="34" charset="0"/>
                <a:cs typeface="Arial" panose="020B0604020202020204" pitchFamily="34" charset="0"/>
              </a:rPr>
              <a:t>Supervise</a:t>
            </a:r>
          </a:p>
          <a:p>
            <a:r>
              <a:rPr lang="en-GB" sz="2400" dirty="0">
                <a:latin typeface="Arial" panose="020B0604020202020204" pitchFamily="34" charset="0"/>
                <a:cs typeface="Arial" panose="020B0604020202020204" pitchFamily="34" charset="0"/>
              </a:rPr>
              <a:t>Parental controls</a:t>
            </a:r>
          </a:p>
          <a:p>
            <a:r>
              <a:rPr lang="en-GB" sz="2400" dirty="0">
                <a:latin typeface="Arial" panose="020B0604020202020204" pitchFamily="34" charset="0"/>
                <a:cs typeface="Arial" panose="020B0604020202020204" pitchFamily="34" charset="0"/>
              </a:rPr>
              <a:t>Discussion</a:t>
            </a:r>
          </a:p>
          <a:p>
            <a:r>
              <a:rPr lang="en-GB" sz="2400" dirty="0">
                <a:latin typeface="Arial" panose="020B0604020202020204" pitchFamily="34" charset="0"/>
                <a:cs typeface="Arial" panose="020B0604020202020204" pitchFamily="34" charset="0"/>
              </a:rPr>
              <a:t>Agreed timings for access</a:t>
            </a:r>
          </a:p>
          <a:p>
            <a:r>
              <a:rPr lang="en-GB" sz="2400" dirty="0">
                <a:latin typeface="Arial" panose="020B0604020202020204" pitchFamily="34" charset="0"/>
                <a:cs typeface="Arial" panose="020B0604020202020204" pitchFamily="34" charset="0"/>
              </a:rPr>
              <a:t>Monitor activity</a:t>
            </a:r>
          </a:p>
          <a:p>
            <a:r>
              <a:rPr lang="en-GB" sz="2400" dirty="0">
                <a:latin typeface="Arial" panose="020B0604020202020204" pitchFamily="34" charset="0"/>
                <a:cs typeface="Arial" panose="020B0604020202020204" pitchFamily="34" charset="0"/>
              </a:rPr>
              <a:t>Work together with education setting to ensure consistent messages are applied</a:t>
            </a:r>
          </a:p>
          <a:p>
            <a:r>
              <a:rPr lang="en-GB" sz="2400" dirty="0">
                <a:latin typeface="Arial" panose="020B0604020202020204" pitchFamily="34" charset="0"/>
                <a:cs typeface="Arial" panose="020B0604020202020204" pitchFamily="34" charset="0"/>
              </a:rPr>
              <a:t>Use sites such as CEOP and ‘</a:t>
            </a:r>
            <a:r>
              <a:rPr lang="en-GB" sz="2400" dirty="0" err="1">
                <a:latin typeface="Arial" panose="020B0604020202020204" pitchFamily="34" charset="0"/>
                <a:cs typeface="Arial" panose="020B0604020202020204" pitchFamily="34" charset="0"/>
              </a:rPr>
              <a:t>thinkuknow</a:t>
            </a:r>
            <a:r>
              <a:rPr lang="en-GB" sz="2400" dirty="0">
                <a:latin typeface="Arial" panose="020B0604020202020204" pitchFamily="34" charset="0"/>
                <a:cs typeface="Arial" panose="020B0604020202020204" pitchFamily="34" charset="0"/>
              </a:rPr>
              <a:t>’ to keep up to date with information</a:t>
            </a:r>
          </a:p>
        </p:txBody>
      </p:sp>
    </p:spTree>
    <p:extLst>
      <p:ext uri="{BB962C8B-B14F-4D97-AF65-F5344CB8AC3E}">
        <p14:creationId xmlns:p14="http://schemas.microsoft.com/office/powerpoint/2010/main" val="1481664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Consider</a:t>
            </a:r>
          </a:p>
        </p:txBody>
      </p:sp>
      <p:sp>
        <p:nvSpPr>
          <p:cNvPr id="3" name="Content Placeholder 2"/>
          <p:cNvSpPr>
            <a:spLocks noGrp="1"/>
          </p:cNvSpPr>
          <p:nvPr>
            <p:ph idx="1"/>
          </p:nvPr>
        </p:nvSpPr>
        <p:spPr>
          <a:xfrm>
            <a:off x="1354666" y="1825625"/>
            <a:ext cx="10532533" cy="4351338"/>
          </a:xfrm>
        </p:spPr>
        <p:txBody>
          <a:bodyPr>
            <a:normAutofit/>
          </a:bodyPr>
          <a:lstStyle/>
          <a:p>
            <a:pPr>
              <a:lnSpc>
                <a:spcPct val="100000"/>
              </a:lnSpc>
            </a:pPr>
            <a:r>
              <a:rPr lang="en-GB" sz="2400" dirty="0">
                <a:latin typeface="Arial" panose="020B0604020202020204" pitchFamily="34" charset="0"/>
                <a:cs typeface="Arial" panose="020B0604020202020204" pitchFamily="34" charset="0"/>
              </a:rPr>
              <a:t>What do we do here?</a:t>
            </a:r>
          </a:p>
          <a:p>
            <a:pPr>
              <a:lnSpc>
                <a:spcPct val="100000"/>
              </a:lnSpc>
            </a:pPr>
            <a:r>
              <a:rPr lang="en-GB" sz="2400" dirty="0">
                <a:latin typeface="Arial" panose="020B0604020202020204" pitchFamily="34" charset="0"/>
                <a:cs typeface="Arial" panose="020B0604020202020204" pitchFamily="34" charset="0"/>
              </a:rPr>
              <a:t>How do we know the messages we put in place for children are carried out at home?</a:t>
            </a:r>
          </a:p>
          <a:p>
            <a:pPr>
              <a:lnSpc>
                <a:spcPct val="100000"/>
              </a:lnSpc>
            </a:pPr>
            <a:r>
              <a:rPr lang="en-GB" sz="2400" dirty="0">
                <a:latin typeface="Arial" panose="020B0604020202020204" pitchFamily="34" charset="0"/>
                <a:cs typeface="Arial" panose="020B0604020202020204" pitchFamily="34" charset="0"/>
              </a:rPr>
              <a:t>Would children share with us if they were concerned about themselves or others?</a:t>
            </a:r>
          </a:p>
          <a:p>
            <a:pPr>
              <a:lnSpc>
                <a:spcPct val="100000"/>
              </a:lnSpc>
            </a:pPr>
            <a:r>
              <a:rPr lang="en-GB" sz="2400" dirty="0">
                <a:latin typeface="Arial" panose="020B0604020202020204" pitchFamily="34" charset="0"/>
                <a:cs typeface="Arial" panose="020B0604020202020204" pitchFamily="34" charset="0"/>
              </a:rPr>
              <a:t>Are children given opportunities to speak and be heard through the curriculum?</a:t>
            </a:r>
          </a:p>
        </p:txBody>
      </p:sp>
    </p:spTree>
    <p:extLst>
      <p:ext uri="{BB962C8B-B14F-4D97-AF65-F5344CB8AC3E}">
        <p14:creationId xmlns:p14="http://schemas.microsoft.com/office/powerpoint/2010/main" val="1352815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smtClean="0">
                <a:latin typeface="Arial" panose="020B0604020202020204" pitchFamily="34" charset="0"/>
                <a:cs typeface="Arial" panose="020B0604020202020204" pitchFamily="34" charset="0"/>
              </a:rPr>
              <a:t>Breck’s</a:t>
            </a:r>
            <a:r>
              <a:rPr lang="en-GB" b="1" dirty="0" smtClean="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Story</a:t>
            </a:r>
          </a:p>
        </p:txBody>
      </p:sp>
      <p:sp>
        <p:nvSpPr>
          <p:cNvPr id="3" name="Content Placeholder 2"/>
          <p:cNvSpPr>
            <a:spLocks noGrp="1"/>
          </p:cNvSpPr>
          <p:nvPr>
            <p:ph idx="1"/>
          </p:nvPr>
        </p:nvSpPr>
        <p:spPr>
          <a:xfrm>
            <a:off x="838200" y="1825624"/>
            <a:ext cx="10515600" cy="4575175"/>
          </a:xfrm>
        </p:spPr>
        <p:txBody>
          <a:bodyPr>
            <a:normAutofit fontScale="92500" lnSpcReduction="20000"/>
          </a:bodyPr>
          <a:lstStyle/>
          <a:p>
            <a:pPr>
              <a:lnSpc>
                <a:spcPct val="110000"/>
              </a:lnSpc>
            </a:pPr>
            <a:r>
              <a:rPr lang="en-GB" dirty="0">
                <a:latin typeface="Arial" panose="020B0604020202020204" pitchFamily="34" charset="0"/>
                <a:cs typeface="Arial" panose="020B0604020202020204" pitchFamily="34" charset="0"/>
              </a:rPr>
              <a:t>14 year old boy, murdered at a flat in Essex on 17.02.2014 by 18 year old Lewis </a:t>
            </a:r>
            <a:r>
              <a:rPr lang="en-GB" dirty="0" err="1">
                <a:latin typeface="Arial" panose="020B0604020202020204" pitchFamily="34" charset="0"/>
                <a:cs typeface="Arial" panose="020B0604020202020204" pitchFamily="34" charset="0"/>
              </a:rPr>
              <a:t>Daynes</a:t>
            </a:r>
            <a:r>
              <a:rPr lang="en-GB" dirty="0">
                <a:latin typeface="Arial" panose="020B0604020202020204" pitchFamily="34" charset="0"/>
                <a:cs typeface="Arial" panose="020B0604020202020204" pitchFamily="34" charset="0"/>
              </a:rPr>
              <a:t>.</a:t>
            </a:r>
          </a:p>
          <a:p>
            <a:pPr>
              <a:lnSpc>
                <a:spcPct val="110000"/>
              </a:lnSpc>
            </a:pP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had mainly online contact with Lewis through an ‘exclusive’ six person online gaming club via a youth group at church.</a:t>
            </a:r>
          </a:p>
          <a:p>
            <a:pPr>
              <a:lnSpc>
                <a:spcPct val="110000"/>
              </a:lnSpc>
            </a:pPr>
            <a:r>
              <a:rPr lang="en-GB" dirty="0">
                <a:latin typeface="Arial" panose="020B0604020202020204" pitchFamily="34" charset="0"/>
                <a:cs typeface="Arial" panose="020B0604020202020204" pitchFamily="34" charset="0"/>
              </a:rPr>
              <a:t>Lewis groomed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through manipulation of common traits and told many lies such as donating millions in bit coins to Syrian Rebels and getting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a £100,000 a year job so he didn’t have to continue at school.</a:t>
            </a:r>
          </a:p>
          <a:p>
            <a:pPr>
              <a:lnSpc>
                <a:spcPct val="110000"/>
              </a:lnSpc>
            </a:pPr>
            <a:r>
              <a:rPr lang="en-GB" dirty="0" err="1">
                <a:latin typeface="Arial" panose="020B0604020202020204" pitchFamily="34" charset="0"/>
                <a:cs typeface="Arial" panose="020B0604020202020204" pitchFamily="34" charset="0"/>
              </a:rPr>
              <a:t>Breck’s</a:t>
            </a:r>
            <a:r>
              <a:rPr lang="en-GB" dirty="0">
                <a:latin typeface="Arial" panose="020B0604020202020204" pitchFamily="34" charset="0"/>
                <a:cs typeface="Arial" panose="020B0604020202020204" pitchFamily="34" charset="0"/>
              </a:rPr>
              <a:t> mother staged an intervention with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and other parents due to Lewis’ concerning behaviour and changes to </a:t>
            </a:r>
            <a:r>
              <a:rPr lang="en-GB" dirty="0" err="1">
                <a:latin typeface="Arial" panose="020B0604020202020204" pitchFamily="34" charset="0"/>
                <a:cs typeface="Arial" panose="020B0604020202020204" pitchFamily="34" charset="0"/>
              </a:rPr>
              <a:t>Breck’s</a:t>
            </a:r>
            <a:r>
              <a:rPr lang="en-GB" dirty="0">
                <a:latin typeface="Arial" panose="020B0604020202020204" pitchFamily="34" charset="0"/>
                <a:cs typeface="Arial" panose="020B0604020202020204" pitchFamily="34" charset="0"/>
              </a:rPr>
              <a:t> ideology.  Requesting information about Lewis from the police.</a:t>
            </a:r>
          </a:p>
        </p:txBody>
      </p:sp>
    </p:spTree>
    <p:extLst>
      <p:ext uri="{BB962C8B-B14F-4D97-AF65-F5344CB8AC3E}">
        <p14:creationId xmlns:p14="http://schemas.microsoft.com/office/powerpoint/2010/main" val="2057116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a:latin typeface="Arial" panose="020B0604020202020204" pitchFamily="34" charset="0"/>
                <a:cs typeface="Arial" panose="020B0604020202020204" pitchFamily="34" charset="0"/>
              </a:rPr>
              <a:t>Breck’s</a:t>
            </a:r>
            <a:r>
              <a:rPr lang="en-GB" b="1" dirty="0">
                <a:latin typeface="Arial" panose="020B0604020202020204" pitchFamily="34" charset="0"/>
                <a:cs typeface="Arial" panose="020B0604020202020204" pitchFamily="34" charset="0"/>
              </a:rPr>
              <a:t> Story</a:t>
            </a:r>
          </a:p>
        </p:txBody>
      </p:sp>
      <p:sp>
        <p:nvSpPr>
          <p:cNvPr id="3" name="Content Placeholder 2"/>
          <p:cNvSpPr>
            <a:spLocks noGrp="1"/>
          </p:cNvSpPr>
          <p:nvPr>
            <p:ph idx="1"/>
          </p:nvPr>
        </p:nvSpPr>
        <p:spPr>
          <a:xfrm>
            <a:off x="838200" y="1537252"/>
            <a:ext cx="10515600" cy="4639711"/>
          </a:xfrm>
        </p:spPr>
        <p:txBody>
          <a:bodyPr>
            <a:normAutofit fontScale="85000" lnSpcReduction="20000"/>
          </a:bodyPr>
          <a:lstStyle/>
          <a:p>
            <a:pPr>
              <a:lnSpc>
                <a:spcPct val="120000"/>
              </a:lnSpc>
            </a:pPr>
            <a:r>
              <a:rPr lang="en-GB" dirty="0" err="1">
                <a:latin typeface="Arial" panose="020B0604020202020204" pitchFamily="34" charset="0"/>
                <a:cs typeface="Arial" panose="020B0604020202020204" pitchFamily="34" charset="0"/>
              </a:rPr>
              <a:t>Breck’s</a:t>
            </a:r>
            <a:r>
              <a:rPr lang="en-GB" dirty="0">
                <a:latin typeface="Arial" panose="020B0604020202020204" pitchFamily="34" charset="0"/>
                <a:cs typeface="Arial" panose="020B0604020202020204" pitchFamily="34" charset="0"/>
              </a:rPr>
              <a:t> mother limited all online access and the relationship appeared to sever.</a:t>
            </a:r>
          </a:p>
          <a:p>
            <a:pPr>
              <a:lnSpc>
                <a:spcPct val="120000"/>
              </a:lnSpc>
            </a:pPr>
            <a:r>
              <a:rPr lang="en-GB" dirty="0">
                <a:latin typeface="Arial" panose="020B0604020202020204" pitchFamily="34" charset="0"/>
                <a:cs typeface="Arial" panose="020B0604020202020204" pitchFamily="34" charset="0"/>
              </a:rPr>
              <a:t>However, Lewis made secret contact by sending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his own phone.</a:t>
            </a:r>
          </a:p>
          <a:p>
            <a:pPr>
              <a:lnSpc>
                <a:spcPct val="120000"/>
              </a:lnSpc>
            </a:pPr>
            <a:r>
              <a:rPr lang="en-GB" dirty="0">
                <a:latin typeface="Arial" panose="020B0604020202020204" pitchFamily="34" charset="0"/>
                <a:cs typeface="Arial" panose="020B0604020202020204" pitchFamily="34" charset="0"/>
              </a:rPr>
              <a:t>Lewis arranged to meet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two weeks in advance, booking a taxi to get him to his flat, telling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he wanted to hand over his business to him and to bring all of his computer equipment.</a:t>
            </a:r>
          </a:p>
          <a:p>
            <a:pPr>
              <a:lnSpc>
                <a:spcPct val="120000"/>
              </a:lnSpc>
            </a:pPr>
            <a:r>
              <a:rPr lang="en-GB" dirty="0">
                <a:latin typeface="Arial" panose="020B0604020202020204" pitchFamily="34" charset="0"/>
                <a:cs typeface="Arial" panose="020B0604020202020204" pitchFamily="34" charset="0"/>
              </a:rPr>
              <a:t>Lewis calmly rang the police to advise he had killed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in his flat, after posting online images of </a:t>
            </a:r>
            <a:r>
              <a:rPr lang="en-GB" dirty="0" err="1">
                <a:latin typeface="Arial" panose="020B0604020202020204" pitchFamily="34" charset="0"/>
                <a:cs typeface="Arial" panose="020B0604020202020204" pitchFamily="34" charset="0"/>
              </a:rPr>
              <a:t>Breck’s</a:t>
            </a:r>
            <a:r>
              <a:rPr lang="en-GB" dirty="0">
                <a:latin typeface="Arial" panose="020B0604020202020204" pitchFamily="34" charset="0"/>
                <a:cs typeface="Arial" panose="020B0604020202020204" pitchFamily="34" charset="0"/>
              </a:rPr>
              <a:t> dead body, received by his family before they were officially notified by the police.</a:t>
            </a:r>
          </a:p>
          <a:p>
            <a:pPr>
              <a:lnSpc>
                <a:spcPct val="120000"/>
              </a:lnSpc>
            </a:pPr>
            <a:r>
              <a:rPr lang="en-GB" dirty="0">
                <a:latin typeface="Arial" panose="020B0604020202020204" pitchFamily="34" charset="0"/>
                <a:cs typeface="Arial" panose="020B0604020202020204" pitchFamily="34" charset="0"/>
              </a:rPr>
              <a:t>When police arrived there was evidence of bound duck tape, and several items of computer equipment and </a:t>
            </a:r>
            <a:r>
              <a:rPr lang="en-GB" dirty="0" err="1">
                <a:latin typeface="Arial" panose="020B0604020202020204" pitchFamily="34" charset="0"/>
                <a:cs typeface="Arial" panose="020B0604020202020204" pitchFamily="34" charset="0"/>
              </a:rPr>
              <a:t>hardrive</a:t>
            </a:r>
            <a:r>
              <a:rPr lang="en-GB" dirty="0">
                <a:latin typeface="Arial" panose="020B0604020202020204" pitchFamily="34" charset="0"/>
                <a:cs typeface="Arial" panose="020B0604020202020204" pitchFamily="34" charset="0"/>
              </a:rPr>
              <a:t> was submerged under water.</a:t>
            </a:r>
          </a:p>
        </p:txBody>
      </p:sp>
    </p:spTree>
    <p:extLst>
      <p:ext uri="{BB962C8B-B14F-4D97-AF65-F5344CB8AC3E}">
        <p14:creationId xmlns:p14="http://schemas.microsoft.com/office/powerpoint/2010/main" val="1413288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What Went Wrong?</a:t>
            </a:r>
          </a:p>
        </p:txBody>
      </p:sp>
      <p:sp>
        <p:nvSpPr>
          <p:cNvPr id="3" name="Content Placeholder 2"/>
          <p:cNvSpPr>
            <a:spLocks noGrp="1"/>
          </p:cNvSpPr>
          <p:nvPr>
            <p:ph idx="1"/>
          </p:nvPr>
        </p:nvSpPr>
        <p:spPr/>
        <p:txBody>
          <a:bodyPr/>
          <a:lstStyle/>
          <a:p>
            <a:pPr>
              <a:lnSpc>
                <a:spcPct val="100000"/>
              </a:lnSpc>
            </a:pPr>
            <a:r>
              <a:rPr lang="en-GB" dirty="0" err="1">
                <a:latin typeface="Arial" panose="020B0604020202020204" pitchFamily="34" charset="0"/>
                <a:cs typeface="Arial" panose="020B0604020202020204" pitchFamily="34" charset="0"/>
              </a:rPr>
              <a:t>Breck’s</a:t>
            </a:r>
            <a:r>
              <a:rPr lang="en-GB" dirty="0">
                <a:latin typeface="Arial" panose="020B0604020202020204" pitchFamily="34" charset="0"/>
                <a:cs typeface="Arial" panose="020B0604020202020204" pitchFamily="34" charset="0"/>
              </a:rPr>
              <a:t> friends didn’t recognise his vulnerability when they realised Lewis was a ‘fake’.</a:t>
            </a:r>
          </a:p>
          <a:p>
            <a:pPr>
              <a:lnSpc>
                <a:spcPct val="100000"/>
              </a:lnSpc>
            </a:pPr>
            <a:r>
              <a:rPr lang="en-GB" dirty="0">
                <a:latin typeface="Arial" panose="020B0604020202020204" pitchFamily="34" charset="0"/>
                <a:cs typeface="Arial" panose="020B0604020202020204" pitchFamily="34" charset="0"/>
              </a:rPr>
              <a:t>Lack of knowledge of how drawn in </a:t>
            </a:r>
            <a:r>
              <a:rPr lang="en-GB" dirty="0" err="1">
                <a:latin typeface="Arial" panose="020B0604020202020204" pitchFamily="34" charset="0"/>
                <a:cs typeface="Arial" panose="020B0604020202020204" pitchFamily="34" charset="0"/>
              </a:rPr>
              <a:t>Breck</a:t>
            </a:r>
            <a:r>
              <a:rPr lang="en-GB" dirty="0">
                <a:latin typeface="Arial" panose="020B0604020202020204" pitchFamily="34" charset="0"/>
                <a:cs typeface="Arial" panose="020B0604020202020204" pitchFamily="34" charset="0"/>
              </a:rPr>
              <a:t> was becoming.</a:t>
            </a:r>
          </a:p>
          <a:p>
            <a:pPr>
              <a:lnSpc>
                <a:spcPct val="100000"/>
              </a:lnSpc>
            </a:pPr>
            <a:r>
              <a:rPr lang="en-GB" dirty="0">
                <a:latin typeface="Arial" panose="020B0604020202020204" pitchFamily="34" charset="0"/>
                <a:cs typeface="Arial" panose="020B0604020202020204" pitchFamily="34" charset="0"/>
              </a:rPr>
              <a:t>Lack of police information shared despite mother’s contact.</a:t>
            </a:r>
          </a:p>
          <a:p>
            <a:pPr>
              <a:lnSpc>
                <a:spcPct val="100000"/>
              </a:lnSpc>
            </a:pPr>
            <a:r>
              <a:rPr lang="en-GB" dirty="0">
                <a:latin typeface="Arial" panose="020B0604020202020204" pitchFamily="34" charset="0"/>
                <a:cs typeface="Arial" panose="020B0604020202020204" pitchFamily="34" charset="0"/>
              </a:rPr>
              <a:t>Intervention from parents to other parents rather than the young people involved.</a:t>
            </a:r>
          </a:p>
          <a:p>
            <a:pPr>
              <a:lnSpc>
                <a:spcPct val="100000"/>
              </a:lnSpc>
            </a:pPr>
            <a:r>
              <a:rPr lang="en-GB" dirty="0">
                <a:latin typeface="Arial" panose="020B0604020202020204" pitchFamily="34" charset="0"/>
                <a:cs typeface="Arial" panose="020B0604020202020204" pitchFamily="34" charset="0"/>
              </a:rPr>
              <a:t>Belief that online access is less risky.</a:t>
            </a:r>
          </a:p>
        </p:txBody>
      </p:sp>
    </p:spTree>
    <p:extLst>
      <p:ext uri="{BB962C8B-B14F-4D97-AF65-F5344CB8AC3E}">
        <p14:creationId xmlns:p14="http://schemas.microsoft.com/office/powerpoint/2010/main" val="1852853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Case study 1</a:t>
            </a:r>
          </a:p>
        </p:txBody>
      </p:sp>
      <p:sp>
        <p:nvSpPr>
          <p:cNvPr id="3" name="Content Placeholder 2"/>
          <p:cNvSpPr>
            <a:spLocks noGrp="1"/>
          </p:cNvSpPr>
          <p:nvPr>
            <p:ph idx="1"/>
          </p:nvPr>
        </p:nvSpPr>
        <p:spPr/>
        <p:txBody>
          <a:bodyPr>
            <a:normAutofit fontScale="85000" lnSpcReduction="20000"/>
          </a:bodyPr>
          <a:lstStyle/>
          <a:p>
            <a:pPr marL="0" indent="0">
              <a:lnSpc>
                <a:spcPct val="110000"/>
              </a:lnSpc>
              <a:buNone/>
            </a:pPr>
            <a:r>
              <a:rPr lang="en-GB" dirty="0">
                <a:latin typeface="Arial" panose="020B0604020202020204" pitchFamily="34" charset="0"/>
                <a:cs typeface="Arial" panose="020B0604020202020204" pitchFamily="34" charset="0"/>
              </a:rPr>
              <a:t>Sarah and Jennifer are best friends.  They like to ‘snap chat’ each other after school.  Yesterday Sarah took a photo of Jennifer and filtered it on an app to make Jennifer look like a pig.  Initially Jennifer thought it was funny but now Sarah has sent it to everyone in class and put it on </a:t>
            </a:r>
            <a:r>
              <a:rPr lang="en-GB" dirty="0" err="1">
                <a:latin typeface="Arial" panose="020B0604020202020204" pitchFamily="34" charset="0"/>
                <a:cs typeface="Arial" panose="020B0604020202020204" pitchFamily="34" charset="0"/>
              </a:rPr>
              <a:t>facebook</a:t>
            </a:r>
            <a:r>
              <a:rPr lang="en-GB" dirty="0">
                <a:latin typeface="Arial" panose="020B0604020202020204" pitchFamily="34" charset="0"/>
                <a:cs typeface="Arial" panose="020B0604020202020204" pitchFamily="34" charset="0"/>
              </a:rPr>
              <a:t>.  When Jennifer told Sarah she was upset, Sarah laughed it off and told her not to be so sensitive.  Jennifer would not have told anyone but another friend’s parent informed her mother.  As parents are now involved, Sarah has sent Jennifer a string of unpleasant messages including that she doesn’t want to be her friend anymore.  Jennifer’s parents are furious and have come into school seeking further intervention.  Sarah’s parents although punishing her are very aggressive and defensive when you have addressed issues with them before.</a:t>
            </a:r>
          </a:p>
        </p:txBody>
      </p:sp>
    </p:spTree>
    <p:extLst>
      <p:ext uri="{BB962C8B-B14F-4D97-AF65-F5344CB8AC3E}">
        <p14:creationId xmlns:p14="http://schemas.microsoft.com/office/powerpoint/2010/main" val="3252275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sz="4000" b="1" dirty="0">
                <a:latin typeface="Arial" panose="020B0604020202020204" pitchFamily="34" charset="0"/>
                <a:cs typeface="Arial" panose="020B0604020202020204" pitchFamily="34" charset="0"/>
              </a:rPr>
              <a:t>Our Responsibilities </a:t>
            </a:r>
          </a:p>
        </p:txBody>
      </p:sp>
      <p:sp>
        <p:nvSpPr>
          <p:cNvPr id="3" name="Content Placeholder 2"/>
          <p:cNvSpPr>
            <a:spLocks noGrp="1"/>
          </p:cNvSpPr>
          <p:nvPr>
            <p:ph idx="1"/>
          </p:nvPr>
        </p:nvSpPr>
        <p:spPr/>
        <p:txBody>
          <a:bodyPr/>
          <a:lstStyle/>
          <a:p>
            <a:pPr marL="0" indent="0">
              <a:lnSpc>
                <a:spcPct val="100000"/>
              </a:lnSpc>
              <a:buNone/>
            </a:pPr>
            <a:r>
              <a:rPr lang="en-GB" sz="2400" dirty="0">
                <a:latin typeface="Arial" panose="020B0604020202020204" pitchFamily="34" charset="0"/>
                <a:cs typeface="Arial" panose="020B0604020202020204" pitchFamily="34" charset="0"/>
              </a:rPr>
              <a:t>All school and college staff have a responsibility to provide a safe environment in which children can learn.</a:t>
            </a:r>
          </a:p>
          <a:p>
            <a:pPr marL="0" indent="0">
              <a:lnSpc>
                <a:spcPct val="100000"/>
              </a:lnSpc>
              <a:buNone/>
            </a:pPr>
            <a:r>
              <a:rPr lang="en-GB" sz="2400" dirty="0">
                <a:latin typeface="Arial" panose="020B0604020202020204" pitchFamily="34" charset="0"/>
                <a:cs typeface="Arial" panose="020B0604020202020204" pitchFamily="34" charset="0"/>
              </a:rPr>
              <a:t>‘</a:t>
            </a:r>
            <a:r>
              <a:rPr lang="en-GB" sz="2400" i="1" dirty="0">
                <a:latin typeface="Arial" panose="020B0604020202020204" pitchFamily="34" charset="0"/>
                <a:cs typeface="Arial" panose="020B0604020202020204" pitchFamily="34" charset="0"/>
              </a:rPr>
              <a:t>Governing bodies, proprietors and school or college leaders should ensure the child’s wishes and feelings are taken into account when determining what action to take and what services to provide.  Systems should be in place for children to express their views and give feedback.  Ultimately, any system and processes should operate with the </a:t>
            </a:r>
            <a:r>
              <a:rPr lang="en-GB" sz="2400" b="1" i="1" dirty="0">
                <a:latin typeface="Arial" panose="020B0604020202020204" pitchFamily="34" charset="0"/>
                <a:cs typeface="Arial" panose="020B0604020202020204" pitchFamily="34" charset="0"/>
              </a:rPr>
              <a:t>best </a:t>
            </a:r>
            <a:r>
              <a:rPr lang="en-GB" sz="2400" i="1" dirty="0">
                <a:latin typeface="Arial" panose="020B0604020202020204" pitchFamily="34" charset="0"/>
                <a:cs typeface="Arial" panose="020B0604020202020204" pitchFamily="34" charset="0"/>
              </a:rPr>
              <a:t>interests of the child at their heart.’ </a:t>
            </a:r>
          </a:p>
          <a:p>
            <a:pPr marL="0" indent="0" algn="r">
              <a:buNone/>
            </a:pPr>
            <a:r>
              <a:rPr lang="en-GB" sz="1800" i="1" dirty="0">
                <a:latin typeface="Arial" panose="020B0604020202020204" pitchFamily="34" charset="0"/>
                <a:cs typeface="Arial" panose="020B0604020202020204" pitchFamily="34" charset="0"/>
              </a:rPr>
              <a:t>(KCSIE, 2016)</a:t>
            </a:r>
            <a:endParaRPr lang="en-GB" sz="18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063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Consider</a:t>
            </a:r>
          </a:p>
        </p:txBody>
      </p:sp>
      <p:sp>
        <p:nvSpPr>
          <p:cNvPr id="3" name="Content Placeholder 2"/>
          <p:cNvSpPr>
            <a:spLocks noGrp="1"/>
          </p:cNvSpPr>
          <p:nvPr>
            <p:ph idx="1"/>
          </p:nvPr>
        </p:nvSpPr>
        <p:spPr/>
        <p:txBody>
          <a:bodyPr/>
          <a:lstStyle/>
          <a:p>
            <a:pPr>
              <a:lnSpc>
                <a:spcPct val="100000"/>
              </a:lnSpc>
            </a:pPr>
            <a:r>
              <a:rPr lang="en-GB" dirty="0">
                <a:latin typeface="Arial" panose="020B0604020202020204" pitchFamily="34" charset="0"/>
                <a:cs typeface="Arial" panose="020B0604020202020204" pitchFamily="34" charset="0"/>
              </a:rPr>
              <a:t>How would you address this with the children?</a:t>
            </a:r>
          </a:p>
          <a:p>
            <a:pPr>
              <a:lnSpc>
                <a:spcPct val="100000"/>
              </a:lnSpc>
            </a:pPr>
            <a:r>
              <a:rPr lang="en-GB" dirty="0">
                <a:latin typeface="Arial" panose="020B0604020202020204" pitchFamily="34" charset="0"/>
                <a:cs typeface="Arial" panose="020B0604020202020204" pitchFamily="34" charset="0"/>
              </a:rPr>
              <a:t>How would you address this with the parents?</a:t>
            </a:r>
          </a:p>
          <a:p>
            <a:pPr>
              <a:lnSpc>
                <a:spcPct val="100000"/>
              </a:lnSpc>
            </a:pPr>
            <a:r>
              <a:rPr lang="en-GB" dirty="0">
                <a:latin typeface="Arial" panose="020B0604020202020204" pitchFamily="34" charset="0"/>
                <a:cs typeface="Arial" panose="020B0604020202020204" pitchFamily="34" charset="0"/>
              </a:rPr>
              <a:t>How could you use the curriculum to support you?</a:t>
            </a:r>
          </a:p>
          <a:p>
            <a:pPr>
              <a:lnSpc>
                <a:spcPct val="100000"/>
              </a:lnSpc>
            </a:pPr>
            <a:r>
              <a:rPr lang="en-GB" dirty="0">
                <a:latin typeface="Arial" panose="020B0604020202020204" pitchFamily="34" charset="0"/>
                <a:cs typeface="Arial" panose="020B0604020202020204" pitchFamily="34" charset="0"/>
              </a:rPr>
              <a:t>What would be your next steps following an incident like this?</a:t>
            </a:r>
          </a:p>
          <a:p>
            <a:pPr>
              <a:lnSpc>
                <a:spcPct val="100000"/>
              </a:lnSpc>
            </a:pPr>
            <a:r>
              <a:rPr lang="en-GB" dirty="0">
                <a:latin typeface="Arial" panose="020B0604020202020204" pitchFamily="34" charset="0"/>
                <a:cs typeface="Arial" panose="020B0604020202020204" pitchFamily="34" charset="0"/>
              </a:rPr>
              <a:t>What, if anything, made Jennifer more vulnerable?</a:t>
            </a:r>
          </a:p>
          <a:p>
            <a:pPr>
              <a:lnSpc>
                <a:spcPct val="100000"/>
              </a:lnSpc>
            </a:pPr>
            <a:r>
              <a:rPr lang="en-GB" dirty="0">
                <a:latin typeface="Arial" panose="020B0604020202020204" pitchFamily="34" charset="0"/>
                <a:cs typeface="Arial" panose="020B0604020202020204" pitchFamily="34" charset="0"/>
              </a:rPr>
              <a:t>If Sarah is a typically well behaved pupil, why did she behave as she did?</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404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How Can We Identify Risk/Vulnerability?</a:t>
            </a:r>
          </a:p>
        </p:txBody>
      </p:sp>
      <p:sp>
        <p:nvSpPr>
          <p:cNvPr id="3" name="Content Placeholder 2"/>
          <p:cNvSpPr>
            <a:spLocks noGrp="1"/>
          </p:cNvSpPr>
          <p:nvPr>
            <p:ph idx="1"/>
          </p:nvPr>
        </p:nvSpPr>
        <p:spPr/>
        <p:txBody>
          <a:bodyPr>
            <a:normAutofit lnSpcReduction="10000"/>
          </a:bodyPr>
          <a:lstStyle/>
          <a:p>
            <a:pPr>
              <a:lnSpc>
                <a:spcPct val="100000"/>
              </a:lnSpc>
            </a:pPr>
            <a:r>
              <a:rPr lang="en-GB" sz="2600" dirty="0">
                <a:latin typeface="Arial" panose="020B0604020202020204" pitchFamily="34" charset="0"/>
                <a:cs typeface="Arial" panose="020B0604020202020204" pitchFamily="34" charset="0"/>
              </a:rPr>
              <a:t>Consider in a group of young people who may be the most vulnerable.</a:t>
            </a:r>
          </a:p>
          <a:p>
            <a:pPr>
              <a:lnSpc>
                <a:spcPct val="100000"/>
              </a:lnSpc>
            </a:pPr>
            <a:r>
              <a:rPr lang="en-GB" sz="2600" dirty="0">
                <a:latin typeface="Arial" panose="020B0604020202020204" pitchFamily="34" charset="0"/>
                <a:cs typeface="Arial" panose="020B0604020202020204" pitchFamily="34" charset="0"/>
              </a:rPr>
              <a:t>Encourage young people to talk about what they are doing online and the risks involved.</a:t>
            </a:r>
          </a:p>
          <a:p>
            <a:pPr>
              <a:lnSpc>
                <a:spcPct val="100000"/>
              </a:lnSpc>
            </a:pPr>
            <a:r>
              <a:rPr lang="en-GB" sz="2600" dirty="0">
                <a:latin typeface="Arial" panose="020B0604020202020204" pitchFamily="34" charset="0"/>
                <a:cs typeface="Arial" panose="020B0604020202020204" pitchFamily="34" charset="0"/>
              </a:rPr>
              <a:t>Encourage young people to share if they are concerned by someone’s behaviour online or about a friend’s safety.</a:t>
            </a:r>
          </a:p>
          <a:p>
            <a:pPr>
              <a:lnSpc>
                <a:spcPct val="100000"/>
              </a:lnSpc>
            </a:pPr>
            <a:r>
              <a:rPr lang="en-GB" sz="2600" dirty="0">
                <a:latin typeface="Arial" panose="020B0604020202020204" pitchFamily="34" charset="0"/>
                <a:cs typeface="Arial" panose="020B0604020202020204" pitchFamily="34" charset="0"/>
              </a:rPr>
              <a:t>Encourage young people to talk about the discussions they may have online and the viewpoints they may hear.</a:t>
            </a:r>
          </a:p>
          <a:p>
            <a:pPr>
              <a:lnSpc>
                <a:spcPct val="100000"/>
              </a:lnSpc>
            </a:pPr>
            <a:r>
              <a:rPr lang="en-GB" sz="2600" dirty="0">
                <a:latin typeface="Arial" panose="020B0604020202020204" pitchFamily="34" charset="0"/>
                <a:cs typeface="Arial" panose="020B0604020202020204" pitchFamily="34" charset="0"/>
              </a:rPr>
              <a:t>Encourage young people to distinguish between what is online and what is reality (have ‘real’ time more than ‘online’ time)</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838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GB" sz="4000" b="1" dirty="0">
                <a:latin typeface="Arial" panose="020B0604020202020204" pitchFamily="34" charset="0"/>
                <a:cs typeface="Arial" panose="020B0604020202020204" pitchFamily="34" charset="0"/>
              </a:rPr>
              <a:t>Case Study 2</a:t>
            </a:r>
          </a:p>
        </p:txBody>
      </p:sp>
      <p:sp>
        <p:nvSpPr>
          <p:cNvPr id="3" name="Content Placeholder 2"/>
          <p:cNvSpPr>
            <a:spLocks noGrp="1"/>
          </p:cNvSpPr>
          <p:nvPr>
            <p:ph idx="1"/>
          </p:nvPr>
        </p:nvSpPr>
        <p:spPr>
          <a:xfrm>
            <a:off x="1325217" y="1600201"/>
            <a:ext cx="9793357" cy="4525963"/>
          </a:xfrm>
        </p:spPr>
        <p:txBody>
          <a:bodyPr/>
          <a:lstStyle/>
          <a:p>
            <a:pPr marL="0" indent="0">
              <a:lnSpc>
                <a:spcPct val="100000"/>
              </a:lnSpc>
              <a:buNone/>
              <a:defRPr/>
            </a:pPr>
            <a:r>
              <a:rPr lang="en-GB" altLang="en-US" sz="2400" dirty="0">
                <a:latin typeface="Arial" panose="020B0604020202020204" pitchFamily="34" charset="0"/>
                <a:cs typeface="Arial" panose="020B0604020202020204" pitchFamily="34" charset="0"/>
              </a:rPr>
              <a:t>Paul is 11 and has two younger siblings aged 8 and 4.  Paul has been regularly using the social network site ‘Facebook’.  He tells you in school that he has made some new friends on the site including a boy called John who is also ‘11’ and attends another local school.  He also says he has been on Facebook whilst in school.  Paul also tells you that the boys have made arrangements to meet up at the local field on Saturday for a game of football and John has made arrangements for some other boys to join the game.  Paul hasn’t told his parents as ‘they are too busy working’.  Paul’s parents are professional parents.  You have had no previous concerns regarding the family.</a:t>
            </a:r>
          </a:p>
        </p:txBody>
      </p:sp>
    </p:spTree>
    <p:extLst>
      <p:ext uri="{BB962C8B-B14F-4D97-AF65-F5344CB8AC3E}">
        <p14:creationId xmlns:p14="http://schemas.microsoft.com/office/powerpoint/2010/main" val="214595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Oval 4"/>
          <p:cNvSpPr>
            <a:spLocks noChangeArrowheads="1"/>
          </p:cNvSpPr>
          <p:nvPr/>
        </p:nvSpPr>
        <p:spPr bwMode="auto">
          <a:xfrm>
            <a:off x="4151314" y="2060576"/>
            <a:ext cx="3889375" cy="22320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sz="2400">
              <a:latin typeface="Times New Roman" charset="0"/>
              <a:ea typeface="ＭＳ Ｐゴシック" charset="0"/>
            </a:endParaRPr>
          </a:p>
        </p:txBody>
      </p:sp>
      <p:sp>
        <p:nvSpPr>
          <p:cNvPr id="300037" name="Text Box 5"/>
          <p:cNvSpPr txBox="1">
            <a:spLocks noChangeArrowheads="1"/>
          </p:cNvSpPr>
          <p:nvPr/>
        </p:nvSpPr>
        <p:spPr bwMode="auto">
          <a:xfrm>
            <a:off x="4513264" y="2565401"/>
            <a:ext cx="33115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2400" dirty="0">
                <a:solidFill>
                  <a:srgbClr val="000000"/>
                </a:solidFill>
              </a:rPr>
              <a:t>Our responsibilities to Safeguarding in schools and settings</a:t>
            </a:r>
          </a:p>
        </p:txBody>
      </p:sp>
      <p:sp>
        <p:nvSpPr>
          <p:cNvPr id="300039" name="Oval 7"/>
          <p:cNvSpPr>
            <a:spLocks noChangeArrowheads="1"/>
          </p:cNvSpPr>
          <p:nvPr/>
        </p:nvSpPr>
        <p:spPr bwMode="auto">
          <a:xfrm>
            <a:off x="2208213" y="4581526"/>
            <a:ext cx="2951162" cy="15843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0" name="Oval 8"/>
          <p:cNvSpPr>
            <a:spLocks noChangeArrowheads="1"/>
          </p:cNvSpPr>
          <p:nvPr/>
        </p:nvSpPr>
        <p:spPr bwMode="auto">
          <a:xfrm>
            <a:off x="6959601" y="4581526"/>
            <a:ext cx="3382963"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1" name="Oval 9"/>
          <p:cNvSpPr>
            <a:spLocks noChangeArrowheads="1"/>
          </p:cNvSpPr>
          <p:nvPr/>
        </p:nvSpPr>
        <p:spPr bwMode="auto">
          <a:xfrm>
            <a:off x="1919288" y="260351"/>
            <a:ext cx="2952750"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2" name="Oval 10"/>
          <p:cNvSpPr>
            <a:spLocks noChangeArrowheads="1"/>
          </p:cNvSpPr>
          <p:nvPr/>
        </p:nvSpPr>
        <p:spPr bwMode="auto">
          <a:xfrm>
            <a:off x="6959601" y="188914"/>
            <a:ext cx="3095625"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7" name="AutoShape 15"/>
          <p:cNvSpPr>
            <a:spLocks noChangeArrowheads="1"/>
          </p:cNvSpPr>
          <p:nvPr/>
        </p:nvSpPr>
        <p:spPr bwMode="auto">
          <a:xfrm rot="-2121035">
            <a:off x="4495801" y="1589088"/>
            <a:ext cx="390525" cy="1046162"/>
          </a:xfrm>
          <a:prstGeom prst="upDownArrow">
            <a:avLst>
              <a:gd name="adj1" fmla="val 50000"/>
              <a:gd name="adj2" fmla="val 63499"/>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eaVert" wrap="none" anchor="ctr"/>
          <a:lstStyle/>
          <a:p>
            <a:pPr eaLnBrk="1" hangingPunct="1">
              <a:defRPr/>
            </a:pPr>
            <a:endParaRPr lang="en-US" sz="2400">
              <a:latin typeface="Times New Roman" charset="0"/>
              <a:ea typeface="ＭＳ Ｐゴシック" charset="0"/>
            </a:endParaRPr>
          </a:p>
        </p:txBody>
      </p:sp>
      <p:sp>
        <p:nvSpPr>
          <p:cNvPr id="300048" name="Text Box 16"/>
          <p:cNvSpPr txBox="1">
            <a:spLocks noChangeArrowheads="1"/>
          </p:cNvSpPr>
          <p:nvPr/>
        </p:nvSpPr>
        <p:spPr bwMode="auto">
          <a:xfrm>
            <a:off x="2063751" y="500063"/>
            <a:ext cx="2663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None/>
              <a:defRPr/>
            </a:pPr>
            <a:r>
              <a:rPr lang="en-GB" altLang="en-US" sz="2000" b="1" dirty="0">
                <a:solidFill>
                  <a:srgbClr val="000000"/>
                </a:solidFill>
              </a:rPr>
              <a:t>Safeguarding Children</a:t>
            </a:r>
          </a:p>
          <a:p>
            <a:pPr algn="ctr">
              <a:spcBef>
                <a:spcPts val="0"/>
              </a:spcBef>
              <a:buNone/>
              <a:defRPr/>
            </a:pPr>
            <a:r>
              <a:rPr lang="en-GB" altLang="en-US" sz="2000" b="1" dirty="0">
                <a:solidFill>
                  <a:srgbClr val="000000"/>
                </a:solidFill>
              </a:rPr>
              <a:t>Vulnerable Adults</a:t>
            </a:r>
            <a:r>
              <a:rPr lang="en-GB" altLang="en-US" dirty="0">
                <a:solidFill>
                  <a:srgbClr val="000000"/>
                </a:solidFill>
              </a:rPr>
              <a:t> </a:t>
            </a:r>
          </a:p>
        </p:txBody>
      </p:sp>
      <p:sp>
        <p:nvSpPr>
          <p:cNvPr id="300049" name="Text Box 17"/>
          <p:cNvSpPr txBox="1">
            <a:spLocks noChangeArrowheads="1"/>
          </p:cNvSpPr>
          <p:nvPr/>
        </p:nvSpPr>
        <p:spPr bwMode="auto">
          <a:xfrm rot="10800000" flipV="1">
            <a:off x="7869238" y="5151438"/>
            <a:ext cx="18272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GB" sz="2000" b="1" dirty="0">
                <a:solidFill>
                  <a:srgbClr val="000000"/>
                </a:solidFill>
                <a:latin typeface="Arial" panose="020B0604020202020204" pitchFamily="34" charset="0"/>
                <a:cs typeface="Arial" panose="020B0604020202020204" pitchFamily="34" charset="0"/>
              </a:rPr>
              <a:t>Safe Children</a:t>
            </a:r>
          </a:p>
        </p:txBody>
      </p:sp>
      <p:sp>
        <p:nvSpPr>
          <p:cNvPr id="300050" name="Text Box 18"/>
          <p:cNvSpPr txBox="1">
            <a:spLocks noChangeArrowheads="1"/>
          </p:cNvSpPr>
          <p:nvPr/>
        </p:nvSpPr>
        <p:spPr bwMode="auto">
          <a:xfrm>
            <a:off x="2566989" y="5013325"/>
            <a:ext cx="2160587"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None/>
              <a:defRPr/>
            </a:pPr>
            <a:r>
              <a:rPr lang="en-GB" altLang="en-US" sz="2000" b="1" dirty="0">
                <a:solidFill>
                  <a:srgbClr val="000000"/>
                </a:solidFill>
              </a:rPr>
              <a:t>Safe Premises &amp; Places</a:t>
            </a:r>
            <a:r>
              <a:rPr lang="en-GB" altLang="en-US" dirty="0">
                <a:solidFill>
                  <a:srgbClr val="000000"/>
                </a:solidFill>
              </a:rPr>
              <a:t> </a:t>
            </a:r>
          </a:p>
        </p:txBody>
      </p:sp>
      <p:sp>
        <p:nvSpPr>
          <p:cNvPr id="300051" name="Text Box 19"/>
          <p:cNvSpPr txBox="1">
            <a:spLocks noChangeArrowheads="1"/>
          </p:cNvSpPr>
          <p:nvPr/>
        </p:nvSpPr>
        <p:spPr bwMode="auto">
          <a:xfrm>
            <a:off x="7535864" y="836613"/>
            <a:ext cx="2160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2000" b="1" dirty="0">
                <a:solidFill>
                  <a:srgbClr val="000000"/>
                </a:solidFill>
              </a:rPr>
              <a:t>Safe People</a:t>
            </a:r>
            <a:r>
              <a:rPr lang="en-GB" altLang="en-US" sz="2000" dirty="0">
                <a:solidFill>
                  <a:srgbClr val="000000"/>
                </a:solidFill>
              </a:rPr>
              <a:t> </a:t>
            </a:r>
          </a:p>
        </p:txBody>
      </p:sp>
      <p:sp>
        <p:nvSpPr>
          <p:cNvPr id="2" name="AutoShape 15"/>
          <p:cNvSpPr>
            <a:spLocks noChangeArrowheads="1"/>
          </p:cNvSpPr>
          <p:nvPr/>
        </p:nvSpPr>
        <p:spPr bwMode="auto">
          <a:xfrm rot="-8799978">
            <a:off x="7245351" y="1590676"/>
            <a:ext cx="390525" cy="968375"/>
          </a:xfrm>
          <a:prstGeom prst="upDownArrow">
            <a:avLst>
              <a:gd name="adj1" fmla="val 50000"/>
              <a:gd name="adj2" fmla="val 63496"/>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eaLnBrk="1" hangingPunct="1">
              <a:defRPr/>
            </a:pPr>
            <a:endParaRPr lang="en-US" sz="2400">
              <a:latin typeface="Times New Roman" charset="0"/>
              <a:ea typeface="ＭＳ Ｐゴシック" charset="0"/>
            </a:endParaRPr>
          </a:p>
        </p:txBody>
      </p:sp>
      <p:sp>
        <p:nvSpPr>
          <p:cNvPr id="3" name="AutoShape 15"/>
          <p:cNvSpPr>
            <a:spLocks noChangeArrowheads="1"/>
          </p:cNvSpPr>
          <p:nvPr/>
        </p:nvSpPr>
        <p:spPr bwMode="auto">
          <a:xfrm rot="2066291">
            <a:off x="4425951" y="3662363"/>
            <a:ext cx="390525" cy="1162050"/>
          </a:xfrm>
          <a:prstGeom prst="upDownArrow">
            <a:avLst>
              <a:gd name="adj1" fmla="val 50000"/>
              <a:gd name="adj2" fmla="val 70078"/>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eaVert" wrap="none" anchor="ctr"/>
          <a:lstStyle/>
          <a:p>
            <a:pPr eaLnBrk="1" hangingPunct="1">
              <a:defRPr/>
            </a:pPr>
            <a:endParaRPr lang="en-US" sz="2400">
              <a:latin typeface="Times New Roman" charset="0"/>
              <a:ea typeface="ＭＳ Ｐゴシック" charset="0"/>
            </a:endParaRPr>
          </a:p>
        </p:txBody>
      </p:sp>
      <p:sp>
        <p:nvSpPr>
          <p:cNvPr id="4" name="AutoShape 15"/>
          <p:cNvSpPr>
            <a:spLocks noChangeArrowheads="1"/>
          </p:cNvSpPr>
          <p:nvPr/>
        </p:nvSpPr>
        <p:spPr bwMode="auto">
          <a:xfrm rot="8950119">
            <a:off x="7424739" y="3656014"/>
            <a:ext cx="390525" cy="1139825"/>
          </a:xfrm>
          <a:prstGeom prst="upDownArrow">
            <a:avLst>
              <a:gd name="adj1" fmla="val 50000"/>
              <a:gd name="adj2" fmla="val 6642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eaLnBrk="1" hangingPunct="1">
              <a:defRPr/>
            </a:pPr>
            <a:endParaRPr lang="en-US" sz="2400">
              <a:latin typeface="Times New Roman" charset="0"/>
              <a:ea typeface="ＭＳ Ｐゴシック" charset="0"/>
            </a:endParaRPr>
          </a:p>
        </p:txBody>
      </p:sp>
    </p:spTree>
    <p:extLst>
      <p:ext uri="{BB962C8B-B14F-4D97-AF65-F5344CB8AC3E}">
        <p14:creationId xmlns:p14="http://schemas.microsoft.com/office/powerpoint/2010/main" val="33662123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6712"/>
            <a:ext cx="8229600" cy="1143000"/>
          </a:xfrm>
        </p:spPr>
        <p:txBody>
          <a:bodyPr>
            <a:normAutofit fontScale="90000"/>
          </a:bodyPr>
          <a:lstStyle/>
          <a:p>
            <a:pPr algn="ctr">
              <a:defRPr/>
            </a:pPr>
            <a:r>
              <a:rPr lang="en-GB" b="1" dirty="0">
                <a:latin typeface="Arial" panose="020B0604020202020204" pitchFamily="34" charset="0"/>
                <a:cs typeface="Arial" panose="020B0604020202020204" pitchFamily="34" charset="0"/>
              </a:rPr>
              <a:t>Consider the ‘bubbles’ of safeguarding</a:t>
            </a:r>
          </a:p>
        </p:txBody>
      </p:sp>
      <p:sp>
        <p:nvSpPr>
          <p:cNvPr id="3" name="Content Placeholder 2"/>
          <p:cNvSpPr>
            <a:spLocks noGrp="1"/>
          </p:cNvSpPr>
          <p:nvPr>
            <p:ph idx="1"/>
          </p:nvPr>
        </p:nvSpPr>
        <p:spPr>
          <a:xfrm>
            <a:off x="1981200" y="2204864"/>
            <a:ext cx="8229600" cy="3556992"/>
          </a:xfrm>
        </p:spPr>
        <p:txBody>
          <a:bodyPr>
            <a:normAutofit/>
          </a:bodyPr>
          <a:lstStyle/>
          <a:p>
            <a:pPr>
              <a:lnSpc>
                <a:spcPct val="100000"/>
              </a:lnSpc>
              <a:defRPr/>
            </a:pPr>
            <a:r>
              <a:rPr lang="en-GB" dirty="0">
                <a:latin typeface="Arial" panose="020B0604020202020204" pitchFamily="34" charset="0"/>
                <a:cs typeface="Arial" panose="020B0604020202020204" pitchFamily="34" charset="0"/>
              </a:rPr>
              <a:t>What is the impact of this case on your school’s safeguarding arrangements?</a:t>
            </a:r>
          </a:p>
          <a:p>
            <a:pPr>
              <a:lnSpc>
                <a:spcPct val="100000"/>
              </a:lnSpc>
              <a:defRPr/>
            </a:pPr>
            <a:r>
              <a:rPr lang="en-GB" dirty="0">
                <a:latin typeface="Arial" panose="020B0604020202020204" pitchFamily="34" charset="0"/>
                <a:cs typeface="Arial" panose="020B0604020202020204" pitchFamily="34" charset="0"/>
              </a:rPr>
              <a:t>Think of each of the bubbles in turn, how does it effect each area?</a:t>
            </a:r>
          </a:p>
          <a:p>
            <a:pPr>
              <a:lnSpc>
                <a:spcPct val="100000"/>
              </a:lnSpc>
              <a:defRPr/>
            </a:pPr>
            <a:r>
              <a:rPr lang="en-GB" dirty="0">
                <a:latin typeface="Arial" panose="020B0604020202020204" pitchFamily="34" charset="0"/>
                <a:cs typeface="Arial" panose="020B0604020202020204" pitchFamily="34" charset="0"/>
              </a:rPr>
              <a:t>What is the impact on Paul and School?</a:t>
            </a:r>
          </a:p>
          <a:p>
            <a:pPr>
              <a:lnSpc>
                <a:spcPct val="100000"/>
              </a:lnSpc>
              <a:defRPr/>
            </a:pPr>
            <a:r>
              <a:rPr lang="en-GB" dirty="0">
                <a:latin typeface="Arial" panose="020B0604020202020204" pitchFamily="34" charset="0"/>
                <a:cs typeface="Arial" panose="020B0604020202020204" pitchFamily="34" charset="0"/>
              </a:rPr>
              <a:t>What needs to change to effect the outcome for Paul?</a:t>
            </a:r>
          </a:p>
        </p:txBody>
      </p:sp>
    </p:spTree>
    <p:extLst>
      <p:ext uri="{BB962C8B-B14F-4D97-AF65-F5344CB8AC3E}">
        <p14:creationId xmlns:p14="http://schemas.microsoft.com/office/powerpoint/2010/main" val="624837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46231">
            <a:off x="2617218" y="-1036895"/>
            <a:ext cx="6841165" cy="10300180"/>
          </a:xfrm>
          <a:prstGeom prst="rect">
            <a:avLst/>
          </a:prstGeom>
        </p:spPr>
      </p:pic>
      <p:sp>
        <p:nvSpPr>
          <p:cNvPr id="2" name="Title 1"/>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The ‘Hand Model’</a:t>
            </a:r>
          </a:p>
        </p:txBody>
      </p:sp>
      <p:sp>
        <p:nvSpPr>
          <p:cNvPr id="4" name="TextBox 3"/>
          <p:cNvSpPr txBox="1"/>
          <p:nvPr/>
        </p:nvSpPr>
        <p:spPr>
          <a:xfrm rot="19242278">
            <a:off x="3887128" y="2368004"/>
            <a:ext cx="367181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ysClr val="windowText" lastClr="000000"/>
                </a:solidFill>
              </a:rPr>
              <a:t>Recognise the most vulnerable</a:t>
            </a:r>
            <a:endParaRPr kumimoji="0" lang="en-GB" sz="1800" b="0" i="0" u="none" strike="noStrike" kern="0" cap="none" spc="0" normalizeH="0" baseline="0" noProof="0" dirty="0">
              <a:ln>
                <a:noFill/>
              </a:ln>
              <a:solidFill>
                <a:sysClr val="windowText" lastClr="000000"/>
              </a:solidFill>
              <a:effectLst/>
              <a:uLnTx/>
              <a:uFillTx/>
            </a:endParaRPr>
          </a:p>
        </p:txBody>
      </p:sp>
      <p:sp>
        <p:nvSpPr>
          <p:cNvPr id="6" name="TextBox 5"/>
          <p:cNvSpPr txBox="1"/>
          <p:nvPr/>
        </p:nvSpPr>
        <p:spPr>
          <a:xfrm rot="20351001">
            <a:off x="7465228" y="2874274"/>
            <a:ext cx="13255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ysClr val="windowText" lastClr="000000"/>
                </a:solidFill>
              </a:rPr>
              <a:t>Talk Openly</a:t>
            </a:r>
            <a:endParaRPr kumimoji="0" lang="en-GB" sz="1800" b="0" i="0" u="none" strike="noStrike" kern="0" cap="none" spc="0" normalizeH="0" baseline="0" noProof="0" dirty="0">
              <a:ln>
                <a:noFill/>
              </a:ln>
              <a:solidFill>
                <a:sysClr val="windowText" lastClr="000000"/>
              </a:solidFill>
              <a:effectLst/>
              <a:uLnTx/>
              <a:uFillTx/>
            </a:endParaRPr>
          </a:p>
        </p:txBody>
      </p:sp>
      <p:sp>
        <p:nvSpPr>
          <p:cNvPr id="7" name="TextBox 6"/>
          <p:cNvSpPr txBox="1"/>
          <p:nvPr/>
        </p:nvSpPr>
        <p:spPr>
          <a:xfrm>
            <a:off x="6928362" y="4181625"/>
            <a:ext cx="239925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ysClr val="windowText" lastClr="000000"/>
                </a:solidFill>
              </a:rPr>
              <a:t>Share other viewpoints</a:t>
            </a:r>
            <a:endParaRPr kumimoji="0" lang="en-GB" sz="1800" b="0" i="0" u="none" strike="noStrike" kern="0" cap="none" spc="0" normalizeH="0" baseline="0" noProof="0" dirty="0">
              <a:ln>
                <a:noFill/>
              </a:ln>
              <a:solidFill>
                <a:sysClr val="windowText" lastClr="000000"/>
              </a:solidFill>
              <a:effectLst/>
              <a:uLnTx/>
              <a:uFillTx/>
            </a:endParaRPr>
          </a:p>
        </p:txBody>
      </p:sp>
      <p:sp>
        <p:nvSpPr>
          <p:cNvPr id="8" name="TextBox 7"/>
          <p:cNvSpPr txBox="1"/>
          <p:nvPr/>
        </p:nvSpPr>
        <p:spPr>
          <a:xfrm rot="790422">
            <a:off x="7150092" y="5236250"/>
            <a:ext cx="220746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ysClr val="windowText" lastClr="000000"/>
                </a:solidFill>
              </a:rPr>
              <a:t>Have ‘real’ time</a:t>
            </a:r>
            <a:endParaRPr kumimoji="0" lang="en-GB" sz="1800" b="0" i="0" u="none" strike="noStrike" kern="0" cap="none" spc="0" normalizeH="0" baseline="0" noProof="0" dirty="0">
              <a:ln>
                <a:noFill/>
              </a:ln>
              <a:solidFill>
                <a:sysClr val="windowText" lastClr="000000"/>
              </a:solidFill>
              <a:effectLst/>
              <a:uLnTx/>
              <a:uFillTx/>
            </a:endParaRPr>
          </a:p>
        </p:txBody>
      </p:sp>
      <p:sp>
        <p:nvSpPr>
          <p:cNvPr id="9" name="TextBox 8"/>
          <p:cNvSpPr txBox="1"/>
          <p:nvPr/>
        </p:nvSpPr>
        <p:spPr>
          <a:xfrm rot="2487078">
            <a:off x="5046584" y="5485530"/>
            <a:ext cx="278194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Encourage</a:t>
            </a:r>
            <a:r>
              <a:rPr kumimoji="0" lang="en-GB" sz="1800" b="0" i="0" u="none" strike="noStrike" kern="0" cap="none" spc="0" normalizeH="0" noProof="0" dirty="0">
                <a:ln>
                  <a:noFill/>
                </a:ln>
                <a:solidFill>
                  <a:sysClr val="windowText" lastClr="000000"/>
                </a:solidFill>
                <a:effectLst/>
                <a:uLnTx/>
                <a:uFillTx/>
              </a:rPr>
              <a:t> peer disclosure</a:t>
            </a:r>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70588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55" y="421570"/>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Making the Difference</a:t>
            </a:r>
          </a:p>
        </p:txBody>
      </p:sp>
      <p:sp>
        <p:nvSpPr>
          <p:cNvPr id="3" name="Content Placeholder 2"/>
          <p:cNvSpPr>
            <a:spLocks noGrp="1"/>
          </p:cNvSpPr>
          <p:nvPr>
            <p:ph idx="1"/>
          </p:nvPr>
        </p:nvSpPr>
        <p:spPr>
          <a:xfrm>
            <a:off x="2754487" y="2040114"/>
            <a:ext cx="8926689" cy="4351338"/>
          </a:xfrm>
        </p:spPr>
        <p:txBody>
          <a:bodyPr>
            <a:normAutofit/>
          </a:bodyPr>
          <a:lstStyle/>
          <a:p>
            <a:r>
              <a:rPr lang="en-GB" sz="2400" dirty="0">
                <a:latin typeface="Arial" panose="020B0604020202020204" pitchFamily="34" charset="0"/>
                <a:cs typeface="Arial" panose="020B0604020202020204" pitchFamily="34" charset="0"/>
              </a:rPr>
              <a:t>Think family</a:t>
            </a:r>
          </a:p>
          <a:p>
            <a:r>
              <a:rPr lang="en-GB" sz="2400" dirty="0">
                <a:latin typeface="Arial" panose="020B0604020202020204" pitchFamily="34" charset="0"/>
                <a:cs typeface="Arial" panose="020B0604020202020204" pitchFamily="34" charset="0"/>
              </a:rPr>
              <a:t>Notice behaviours</a:t>
            </a:r>
          </a:p>
          <a:p>
            <a:r>
              <a:rPr lang="en-GB" sz="2400" dirty="0">
                <a:latin typeface="Arial" panose="020B0604020202020204" pitchFamily="34" charset="0"/>
                <a:cs typeface="Arial" panose="020B0604020202020204" pitchFamily="34" charset="0"/>
              </a:rPr>
              <a:t>Listen and give opportunities</a:t>
            </a:r>
          </a:p>
          <a:p>
            <a:r>
              <a:rPr lang="en-GB" sz="2400" dirty="0">
                <a:latin typeface="Arial" panose="020B0604020202020204" pitchFamily="34" charset="0"/>
                <a:cs typeface="Arial" panose="020B0604020202020204" pitchFamily="34" charset="0"/>
              </a:rPr>
              <a:t>Don’t ignore hearsay or voices of other children</a:t>
            </a:r>
          </a:p>
          <a:p>
            <a:r>
              <a:rPr lang="en-GB" sz="2400" dirty="0">
                <a:latin typeface="Arial" panose="020B0604020202020204" pitchFamily="34" charset="0"/>
                <a:cs typeface="Arial" panose="020B0604020202020204" pitchFamily="34" charset="0"/>
              </a:rPr>
              <a:t>Help young people to consider impact</a:t>
            </a:r>
          </a:p>
          <a:p>
            <a:r>
              <a:rPr lang="en-GB" sz="2400" dirty="0">
                <a:latin typeface="Arial" panose="020B0604020202020204" pitchFamily="34" charset="0"/>
                <a:cs typeface="Arial" panose="020B0604020202020204" pitchFamily="34" charset="0"/>
              </a:rPr>
              <a:t>Support young people to share information</a:t>
            </a:r>
          </a:p>
        </p:txBody>
      </p:sp>
    </p:spTree>
    <p:extLst>
      <p:ext uri="{BB962C8B-B14F-4D97-AF65-F5344CB8AC3E}">
        <p14:creationId xmlns:p14="http://schemas.microsoft.com/office/powerpoint/2010/main" val="3606987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Oval 4"/>
          <p:cNvSpPr>
            <a:spLocks noChangeArrowheads="1"/>
          </p:cNvSpPr>
          <p:nvPr/>
        </p:nvSpPr>
        <p:spPr bwMode="auto">
          <a:xfrm>
            <a:off x="4151314" y="2060576"/>
            <a:ext cx="3889375" cy="22320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sz="2400">
              <a:latin typeface="Times New Roman" charset="0"/>
              <a:ea typeface="ＭＳ Ｐゴシック" charset="0"/>
            </a:endParaRPr>
          </a:p>
        </p:txBody>
      </p:sp>
      <p:sp>
        <p:nvSpPr>
          <p:cNvPr id="300037" name="Text Box 5"/>
          <p:cNvSpPr txBox="1">
            <a:spLocks noChangeArrowheads="1"/>
          </p:cNvSpPr>
          <p:nvPr/>
        </p:nvSpPr>
        <p:spPr bwMode="auto">
          <a:xfrm>
            <a:off x="4513264" y="2565401"/>
            <a:ext cx="33115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2400" dirty="0">
                <a:solidFill>
                  <a:srgbClr val="000000"/>
                </a:solidFill>
              </a:rPr>
              <a:t>Our responsibilities to Safeguarding in schools and settings</a:t>
            </a:r>
          </a:p>
        </p:txBody>
      </p:sp>
      <p:sp>
        <p:nvSpPr>
          <p:cNvPr id="300039" name="Oval 7"/>
          <p:cNvSpPr>
            <a:spLocks noChangeArrowheads="1"/>
          </p:cNvSpPr>
          <p:nvPr/>
        </p:nvSpPr>
        <p:spPr bwMode="auto">
          <a:xfrm>
            <a:off x="2208213" y="4581526"/>
            <a:ext cx="2951162" cy="15843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0" name="Oval 8"/>
          <p:cNvSpPr>
            <a:spLocks noChangeArrowheads="1"/>
          </p:cNvSpPr>
          <p:nvPr/>
        </p:nvSpPr>
        <p:spPr bwMode="auto">
          <a:xfrm>
            <a:off x="6959601" y="4581526"/>
            <a:ext cx="3382963"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1" name="Oval 9"/>
          <p:cNvSpPr>
            <a:spLocks noChangeArrowheads="1"/>
          </p:cNvSpPr>
          <p:nvPr/>
        </p:nvSpPr>
        <p:spPr bwMode="auto">
          <a:xfrm>
            <a:off x="1919288" y="260351"/>
            <a:ext cx="2952750"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2" name="Oval 10"/>
          <p:cNvSpPr>
            <a:spLocks noChangeArrowheads="1"/>
          </p:cNvSpPr>
          <p:nvPr/>
        </p:nvSpPr>
        <p:spPr bwMode="auto">
          <a:xfrm>
            <a:off x="6959601" y="188914"/>
            <a:ext cx="3095625" cy="18002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sz="2400">
              <a:latin typeface="Times New Roman" charset="0"/>
              <a:ea typeface="ＭＳ Ｐゴシック" charset="0"/>
            </a:endParaRPr>
          </a:p>
        </p:txBody>
      </p:sp>
      <p:sp>
        <p:nvSpPr>
          <p:cNvPr id="300047" name="AutoShape 15"/>
          <p:cNvSpPr>
            <a:spLocks noChangeArrowheads="1"/>
          </p:cNvSpPr>
          <p:nvPr/>
        </p:nvSpPr>
        <p:spPr bwMode="auto">
          <a:xfrm rot="-2121035">
            <a:off x="4495801" y="1589088"/>
            <a:ext cx="390525" cy="1046162"/>
          </a:xfrm>
          <a:prstGeom prst="upDownArrow">
            <a:avLst>
              <a:gd name="adj1" fmla="val 50000"/>
              <a:gd name="adj2" fmla="val 63499"/>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eaVert" wrap="none" anchor="ctr"/>
          <a:lstStyle/>
          <a:p>
            <a:pPr eaLnBrk="1" hangingPunct="1">
              <a:defRPr/>
            </a:pPr>
            <a:endParaRPr lang="en-US" sz="2400">
              <a:latin typeface="Times New Roman" charset="0"/>
              <a:ea typeface="ＭＳ Ｐゴシック" charset="0"/>
            </a:endParaRPr>
          </a:p>
        </p:txBody>
      </p:sp>
      <p:sp>
        <p:nvSpPr>
          <p:cNvPr id="300048" name="Text Box 16"/>
          <p:cNvSpPr txBox="1">
            <a:spLocks noChangeArrowheads="1"/>
          </p:cNvSpPr>
          <p:nvPr/>
        </p:nvSpPr>
        <p:spPr bwMode="auto">
          <a:xfrm>
            <a:off x="2063751" y="500063"/>
            <a:ext cx="2663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None/>
              <a:defRPr/>
            </a:pPr>
            <a:r>
              <a:rPr lang="en-GB" altLang="en-US" sz="2000" b="1" dirty="0">
                <a:solidFill>
                  <a:srgbClr val="000000"/>
                </a:solidFill>
              </a:rPr>
              <a:t>Safeguarding Children</a:t>
            </a:r>
          </a:p>
          <a:p>
            <a:pPr algn="ctr">
              <a:spcBef>
                <a:spcPts val="0"/>
              </a:spcBef>
              <a:buNone/>
              <a:defRPr/>
            </a:pPr>
            <a:r>
              <a:rPr lang="en-GB" altLang="en-US" sz="2000" b="1" dirty="0">
                <a:solidFill>
                  <a:srgbClr val="000000"/>
                </a:solidFill>
              </a:rPr>
              <a:t>Vulnerable Adults</a:t>
            </a:r>
            <a:r>
              <a:rPr lang="en-GB" altLang="en-US" dirty="0">
                <a:solidFill>
                  <a:srgbClr val="000000"/>
                </a:solidFill>
              </a:rPr>
              <a:t> </a:t>
            </a:r>
          </a:p>
        </p:txBody>
      </p:sp>
      <p:sp>
        <p:nvSpPr>
          <p:cNvPr id="300049" name="Text Box 17"/>
          <p:cNvSpPr txBox="1">
            <a:spLocks noChangeArrowheads="1"/>
          </p:cNvSpPr>
          <p:nvPr/>
        </p:nvSpPr>
        <p:spPr bwMode="auto">
          <a:xfrm rot="10800000" flipV="1">
            <a:off x="7620000" y="5151438"/>
            <a:ext cx="2076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GB" sz="2000" b="1" dirty="0">
                <a:solidFill>
                  <a:srgbClr val="000000"/>
                </a:solidFill>
                <a:latin typeface="+mn-lt"/>
              </a:rPr>
              <a:t>Safe children</a:t>
            </a:r>
          </a:p>
        </p:txBody>
      </p:sp>
      <p:sp>
        <p:nvSpPr>
          <p:cNvPr id="300050" name="Text Box 18"/>
          <p:cNvSpPr txBox="1">
            <a:spLocks noChangeArrowheads="1"/>
          </p:cNvSpPr>
          <p:nvPr/>
        </p:nvSpPr>
        <p:spPr bwMode="auto">
          <a:xfrm>
            <a:off x="2566989" y="5013325"/>
            <a:ext cx="2160587"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None/>
              <a:defRPr/>
            </a:pPr>
            <a:r>
              <a:rPr lang="en-GB" altLang="en-US" sz="2000" b="1" dirty="0">
                <a:solidFill>
                  <a:srgbClr val="000000"/>
                </a:solidFill>
              </a:rPr>
              <a:t>Safe Premises &amp; Places</a:t>
            </a:r>
            <a:r>
              <a:rPr lang="en-GB" altLang="en-US" dirty="0">
                <a:solidFill>
                  <a:srgbClr val="000000"/>
                </a:solidFill>
              </a:rPr>
              <a:t> </a:t>
            </a:r>
          </a:p>
        </p:txBody>
      </p:sp>
      <p:sp>
        <p:nvSpPr>
          <p:cNvPr id="300051" name="Text Box 19"/>
          <p:cNvSpPr txBox="1">
            <a:spLocks noChangeArrowheads="1"/>
          </p:cNvSpPr>
          <p:nvPr/>
        </p:nvSpPr>
        <p:spPr bwMode="auto">
          <a:xfrm>
            <a:off x="7535864" y="836613"/>
            <a:ext cx="2160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en-GB" altLang="en-US" sz="2000" b="1" dirty="0">
                <a:solidFill>
                  <a:srgbClr val="000000"/>
                </a:solidFill>
              </a:rPr>
              <a:t>Safe People</a:t>
            </a:r>
            <a:r>
              <a:rPr lang="en-GB" altLang="en-US" sz="2000" dirty="0">
                <a:solidFill>
                  <a:srgbClr val="000000"/>
                </a:solidFill>
              </a:rPr>
              <a:t> </a:t>
            </a:r>
          </a:p>
        </p:txBody>
      </p:sp>
      <p:sp>
        <p:nvSpPr>
          <p:cNvPr id="2" name="AutoShape 15"/>
          <p:cNvSpPr>
            <a:spLocks noChangeArrowheads="1"/>
          </p:cNvSpPr>
          <p:nvPr/>
        </p:nvSpPr>
        <p:spPr bwMode="auto">
          <a:xfrm rot="-8799978">
            <a:off x="7245351" y="1590676"/>
            <a:ext cx="390525" cy="968375"/>
          </a:xfrm>
          <a:prstGeom prst="upDownArrow">
            <a:avLst>
              <a:gd name="adj1" fmla="val 50000"/>
              <a:gd name="adj2" fmla="val 63496"/>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eaLnBrk="1" hangingPunct="1">
              <a:defRPr/>
            </a:pPr>
            <a:endParaRPr lang="en-US" sz="2400">
              <a:latin typeface="Times New Roman" charset="0"/>
              <a:ea typeface="ＭＳ Ｐゴシック" charset="0"/>
            </a:endParaRPr>
          </a:p>
        </p:txBody>
      </p:sp>
      <p:sp>
        <p:nvSpPr>
          <p:cNvPr id="3" name="AutoShape 15"/>
          <p:cNvSpPr>
            <a:spLocks noChangeArrowheads="1"/>
          </p:cNvSpPr>
          <p:nvPr/>
        </p:nvSpPr>
        <p:spPr bwMode="auto">
          <a:xfrm rot="2066291">
            <a:off x="4425951" y="3662363"/>
            <a:ext cx="390525" cy="1162050"/>
          </a:xfrm>
          <a:prstGeom prst="upDownArrow">
            <a:avLst>
              <a:gd name="adj1" fmla="val 50000"/>
              <a:gd name="adj2" fmla="val 70078"/>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eaVert" wrap="none" anchor="ctr"/>
          <a:lstStyle/>
          <a:p>
            <a:pPr eaLnBrk="1" hangingPunct="1">
              <a:defRPr/>
            </a:pPr>
            <a:endParaRPr lang="en-US" sz="2400">
              <a:latin typeface="Times New Roman" charset="0"/>
              <a:ea typeface="ＭＳ Ｐゴシック" charset="0"/>
            </a:endParaRPr>
          </a:p>
        </p:txBody>
      </p:sp>
      <p:sp>
        <p:nvSpPr>
          <p:cNvPr id="4" name="AutoShape 15"/>
          <p:cNvSpPr>
            <a:spLocks noChangeArrowheads="1"/>
          </p:cNvSpPr>
          <p:nvPr/>
        </p:nvSpPr>
        <p:spPr bwMode="auto">
          <a:xfrm rot="8950119">
            <a:off x="7424739" y="3656014"/>
            <a:ext cx="390525" cy="1139825"/>
          </a:xfrm>
          <a:prstGeom prst="upDownArrow">
            <a:avLst>
              <a:gd name="adj1" fmla="val 50000"/>
              <a:gd name="adj2" fmla="val 6642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pPr eaLnBrk="1" hangingPunct="1">
              <a:defRPr/>
            </a:pPr>
            <a:endParaRPr lang="en-US" sz="2400">
              <a:latin typeface="Times New Roman" charset="0"/>
              <a:ea typeface="ＭＳ Ｐゴシック" charset="0"/>
            </a:endParaRPr>
          </a:p>
        </p:txBody>
      </p:sp>
    </p:spTree>
    <p:extLst>
      <p:ext uri="{BB962C8B-B14F-4D97-AF65-F5344CB8AC3E}">
        <p14:creationId xmlns:p14="http://schemas.microsoft.com/office/powerpoint/2010/main" val="83586046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Logo Final"/>
          <p:cNvPicPr>
            <a:picLocks noGrp="1" noChangeAspect="1" noChangeArrowheads="1"/>
          </p:cNvPicPr>
          <p:nvPr>
            <p:ph type="title" idx="4294967295"/>
          </p:nvPr>
        </p:nvPicPr>
        <p:blipFill>
          <a:blip r:embed="rId2"/>
          <a:srcRect/>
          <a:stretch>
            <a:fillRect/>
          </a:stretch>
        </p:blipFill>
        <p:spPr>
          <a:xfrm>
            <a:off x="2351089" y="620714"/>
            <a:ext cx="7489825" cy="3494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99011" name="Text Box 3"/>
          <p:cNvSpPr txBox="1">
            <a:spLocks noChangeArrowheads="1"/>
          </p:cNvSpPr>
          <p:nvPr/>
        </p:nvSpPr>
        <p:spPr bwMode="auto">
          <a:xfrm>
            <a:off x="2351089" y="4437063"/>
            <a:ext cx="7489825"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spcBef>
                <a:spcPct val="50000"/>
              </a:spcBef>
              <a:defRPr/>
            </a:pPr>
            <a:r>
              <a:rPr lang="en-GB" altLang="en-US" sz="4400" b="1" i="1" dirty="0">
                <a:cs typeface="Arial" panose="020B0604020202020204" pitchFamily="34" charset="0"/>
              </a:rPr>
              <a:t>S</a:t>
            </a:r>
            <a:r>
              <a:rPr lang="en-GB" altLang="en-US" i="1" dirty="0">
                <a:cs typeface="Arial" panose="020B0604020202020204" pitchFamily="34" charset="0"/>
              </a:rPr>
              <a:t>afeguarding is Everyone’s Business</a:t>
            </a:r>
          </a:p>
          <a:p>
            <a:pPr algn="ctr" eaLnBrk="1" hangingPunct="1">
              <a:spcBef>
                <a:spcPct val="50000"/>
              </a:spcBef>
              <a:defRPr/>
            </a:pPr>
            <a:r>
              <a:rPr lang="en-GB" altLang="en-US" sz="4400" b="1" i="1" dirty="0">
                <a:cs typeface="Arial" panose="020B0604020202020204" pitchFamily="34" charset="0"/>
              </a:rPr>
              <a:t>F</a:t>
            </a:r>
            <a:r>
              <a:rPr lang="en-GB" altLang="en-US" i="1" dirty="0">
                <a:cs typeface="Arial" panose="020B0604020202020204" pitchFamily="34" charset="0"/>
              </a:rPr>
              <a:t>ocus on the Voice of the Child</a:t>
            </a:r>
          </a:p>
        </p:txBody>
      </p:sp>
    </p:spTree>
    <p:extLst>
      <p:ext uri="{BB962C8B-B14F-4D97-AF65-F5344CB8AC3E}">
        <p14:creationId xmlns:p14="http://schemas.microsoft.com/office/powerpoint/2010/main" val="43513797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8636"/>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Sexual Harassment in Schools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Dismissed as Banter </a:t>
            </a:r>
          </a:p>
        </p:txBody>
      </p:sp>
      <p:sp>
        <p:nvSpPr>
          <p:cNvPr id="3" name="Content Placeholder 2"/>
          <p:cNvSpPr>
            <a:spLocks noGrp="1"/>
          </p:cNvSpPr>
          <p:nvPr>
            <p:ph idx="1"/>
          </p:nvPr>
        </p:nvSpPr>
        <p:spPr>
          <a:xfrm>
            <a:off x="838200" y="2333625"/>
            <a:ext cx="10515600" cy="4351338"/>
          </a:xfrm>
        </p:spPr>
        <p:txBody>
          <a:bodyPr>
            <a:normAutofit/>
          </a:bodyPr>
          <a:lstStyle/>
          <a:p>
            <a:pPr marL="0" indent="0">
              <a:lnSpc>
                <a:spcPct val="100000"/>
              </a:lnSpc>
              <a:buNone/>
            </a:pPr>
            <a:r>
              <a:rPr lang="en-GB" sz="2400" dirty="0">
                <a:latin typeface="Arial" panose="020B0604020202020204" pitchFamily="34" charset="0"/>
                <a:cs typeface="Arial" panose="020B0604020202020204" pitchFamily="34" charset="0"/>
              </a:rPr>
              <a:t>Schools are failing to take the sexual harassment of girls seriously and too often dismiss it as ‘banter, according to a committee of MPs.  According to their report, 59% of girls aged 13-21 said they had been sexually harassed at school. MPs say the </a:t>
            </a:r>
            <a:r>
              <a:rPr lang="en-GB" sz="2400" dirty="0" err="1">
                <a:latin typeface="Arial" panose="020B0604020202020204" pitchFamily="34" charset="0"/>
                <a:cs typeface="Arial" panose="020B0604020202020204" pitchFamily="34" charset="0"/>
              </a:rPr>
              <a:t>DfE</a:t>
            </a:r>
            <a:r>
              <a:rPr lang="en-GB" sz="2400" dirty="0">
                <a:latin typeface="Arial" panose="020B0604020202020204" pitchFamily="34" charset="0"/>
                <a:cs typeface="Arial" panose="020B0604020202020204" pitchFamily="34" charset="0"/>
              </a:rPr>
              <a:t> and Ofsted lack a plan to tackle the issue.</a:t>
            </a:r>
          </a:p>
          <a:p>
            <a:pPr marL="0" indent="0">
              <a:lnSpc>
                <a:spcPct val="100000"/>
              </a:lnSpc>
              <a:buNone/>
            </a:pPr>
            <a:endParaRPr lang="en-GB" sz="800" dirty="0">
              <a:latin typeface="Arial" panose="020B0604020202020204" pitchFamily="34" charset="0"/>
              <a:cs typeface="Arial" panose="020B0604020202020204" pitchFamily="34" charset="0"/>
            </a:endParaRPr>
          </a:p>
          <a:p>
            <a:pPr marL="0" indent="0">
              <a:lnSpc>
                <a:spcPct val="100000"/>
              </a:lnSpc>
              <a:buNone/>
            </a:pPr>
            <a:r>
              <a:rPr lang="en-GB" sz="2400" dirty="0">
                <a:latin typeface="Arial" panose="020B0604020202020204" pitchFamily="34" charset="0"/>
                <a:cs typeface="Arial" panose="020B0604020202020204" pitchFamily="34" charset="0"/>
              </a:rPr>
              <a:t>Keeping Children Safe in Education 2016 asks all schools to have a Peer on Peer Abuse Policy shared with all staff to manage these circumstances effectively. </a:t>
            </a:r>
          </a:p>
        </p:txBody>
      </p:sp>
    </p:spTree>
    <p:extLst>
      <p:ext uri="{BB962C8B-B14F-4D97-AF65-F5344CB8AC3E}">
        <p14:creationId xmlns:p14="http://schemas.microsoft.com/office/powerpoint/2010/main" val="413088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6429"/>
            <a:ext cx="10727028" cy="1325563"/>
          </a:xfrm>
        </p:spPr>
        <p:txBody>
          <a:bodyPr>
            <a:normAutofit/>
          </a:bodyPr>
          <a:lstStyle/>
          <a:p>
            <a:pPr algn="ctr"/>
            <a:r>
              <a:rPr lang="en-GB" sz="4000" b="1" dirty="0">
                <a:latin typeface="Arial" panose="020B0604020202020204" pitchFamily="34" charset="0"/>
                <a:cs typeface="Arial" panose="020B0604020202020204" pitchFamily="34" charset="0"/>
              </a:rPr>
              <a:t>Sexual Harassment in Schools </a:t>
            </a:r>
            <a:r>
              <a:rPr lang="en-GB" sz="2800" b="1" dirty="0">
                <a:latin typeface="Arial" panose="020B0604020202020204" pitchFamily="34" charset="0"/>
                <a:cs typeface="Arial" panose="020B0604020202020204" pitchFamily="34" charset="0"/>
              </a:rPr>
              <a:t>continued</a:t>
            </a:r>
            <a:r>
              <a:rPr lang="en-GB" sz="4000" b="1"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838200" y="2412647"/>
            <a:ext cx="10515600" cy="2814109"/>
          </a:xfrm>
        </p:spPr>
        <p:txBody>
          <a:bodyPr>
            <a:normAutofit/>
          </a:bodyPr>
          <a:lstStyle/>
          <a:p>
            <a:pPr marL="0" indent="0">
              <a:lnSpc>
                <a:spcPct val="100000"/>
              </a:lnSpc>
              <a:buNone/>
            </a:pPr>
            <a:r>
              <a:rPr lang="en-GB" sz="2400" dirty="0">
                <a:latin typeface="Arial" panose="020B0604020202020204" pitchFamily="34" charset="0"/>
                <a:cs typeface="Arial" panose="020B0604020202020204" pitchFamily="34" charset="0"/>
              </a:rPr>
              <a:t>The Stop It Now campaign, a project working against child sexual abuse and run by the Lucy Faithful Foundation, has produced guidance on preventing abuse among children and young people. It features advice on healthy sexual development, and age-appropriate sexual behaviour</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hlinkClick r:id="rId2"/>
              </a:rPr>
              <a:t>http://www.stopitnow.org.uk/the_lucy_faithfull_foundation.htm</a:t>
            </a:r>
            <a:endParaRPr lang="en-GB" sz="2400" dirty="0"/>
          </a:p>
        </p:txBody>
      </p:sp>
    </p:spTree>
    <p:extLst>
      <p:ext uri="{BB962C8B-B14F-4D97-AF65-F5344CB8AC3E}">
        <p14:creationId xmlns:p14="http://schemas.microsoft.com/office/powerpoint/2010/main" val="416615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am.Gartland\Dropbox\Screenshots\Screenshot 2016-09-19 08.43.16.png"/>
          <p:cNvPicPr>
            <a:picLocks noChangeAspect="1" noChangeArrowheads="1"/>
          </p:cNvPicPr>
          <p:nvPr/>
        </p:nvPicPr>
        <p:blipFill rotWithShape="1">
          <a:blip r:embed="rId2">
            <a:extLst>
              <a:ext uri="{28A0092B-C50C-407E-A947-70E740481C1C}">
                <a14:useLocalDpi xmlns:a14="http://schemas.microsoft.com/office/drawing/2010/main" val="0"/>
              </a:ext>
            </a:extLst>
          </a:blip>
          <a:srcRect l="22929" t="26362" r="41018" b="5491"/>
          <a:stretch/>
        </p:blipFill>
        <p:spPr bwMode="auto">
          <a:xfrm>
            <a:off x="2909454" y="712519"/>
            <a:ext cx="5389007" cy="5727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23062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latin typeface="Arial" panose="020B0604020202020204" pitchFamily="34" charset="0"/>
                <a:cs typeface="Arial" panose="020B0604020202020204" pitchFamily="34" charset="0"/>
              </a:rPr>
              <a:t>Self Esteem, Self Harm and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Issues of Cyberbullying</a:t>
            </a:r>
          </a:p>
        </p:txBody>
      </p:sp>
      <p:sp>
        <p:nvSpPr>
          <p:cNvPr id="3" name="Content Placeholder 2"/>
          <p:cNvSpPr>
            <a:spLocks noGrp="1"/>
          </p:cNvSpPr>
          <p:nvPr>
            <p:ph idx="1"/>
          </p:nvPr>
        </p:nvSpPr>
        <p:spPr>
          <a:xfrm>
            <a:off x="838200" y="1994958"/>
            <a:ext cx="10515600" cy="4351338"/>
          </a:xfrm>
        </p:spPr>
        <p:txBody>
          <a:bodyPr>
            <a:normAutofit/>
          </a:bodyPr>
          <a:lstStyle/>
          <a:p>
            <a:pPr>
              <a:lnSpc>
                <a:spcPct val="100000"/>
              </a:lnSpc>
            </a:pPr>
            <a:r>
              <a:rPr lang="en-GB" sz="2400" dirty="0">
                <a:latin typeface="Arial" panose="020B0604020202020204" pitchFamily="34" charset="0"/>
                <a:cs typeface="Arial" panose="020B0604020202020204" pitchFamily="34" charset="0"/>
              </a:rPr>
              <a:t>The UK has ranked 13</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out of 16 countries for children’s ‘life satisfaction’ (above South Korea, Nepal and </a:t>
            </a:r>
            <a:r>
              <a:rPr lang="en-GB" sz="2400" dirty="0" err="1">
                <a:latin typeface="Arial" panose="020B0604020202020204" pitchFamily="34" charset="0"/>
                <a:cs typeface="Arial" panose="020B0604020202020204" pitchFamily="34" charset="0"/>
              </a:rPr>
              <a:t>Ethopia</a:t>
            </a:r>
            <a:r>
              <a:rPr lang="en-GB" sz="2400" dirty="0">
                <a:latin typeface="Arial" panose="020B0604020202020204" pitchFamily="34" charset="0"/>
                <a:cs typeface="Arial" panose="020B0604020202020204" pitchFamily="34" charset="0"/>
              </a:rPr>
              <a:t>).</a:t>
            </a:r>
          </a:p>
          <a:p>
            <a:pPr>
              <a:lnSpc>
                <a:spcPct val="100000"/>
              </a:lnSpc>
            </a:pPr>
            <a:r>
              <a:rPr lang="en-GB" sz="2400" dirty="0">
                <a:latin typeface="Arial" panose="020B0604020202020204" pitchFamily="34" charset="0"/>
                <a:cs typeface="Arial" panose="020B0604020202020204" pitchFamily="34" charset="0"/>
              </a:rPr>
              <a:t>Last year </a:t>
            </a:r>
            <a:r>
              <a:rPr lang="en-GB" sz="2400" dirty="0" err="1">
                <a:latin typeface="Arial" panose="020B0604020202020204" pitchFamily="34" charset="0"/>
                <a:cs typeface="Arial" panose="020B0604020202020204" pitchFamily="34" charset="0"/>
              </a:rPr>
              <a:t>Childline</a:t>
            </a:r>
            <a:r>
              <a:rPr lang="en-GB" sz="2400" dirty="0">
                <a:latin typeface="Arial" panose="020B0604020202020204" pitchFamily="34" charset="0"/>
                <a:cs typeface="Arial" panose="020B0604020202020204" pitchFamily="34" charset="0"/>
              </a:rPr>
              <a:t> was called by a child every 30 minutes having suicidal thoughts.</a:t>
            </a:r>
          </a:p>
          <a:p>
            <a:pPr>
              <a:lnSpc>
                <a:spcPct val="100000"/>
              </a:lnSpc>
            </a:pPr>
            <a:r>
              <a:rPr lang="en-GB" sz="2400" dirty="0" err="1">
                <a:latin typeface="Arial" panose="020B0604020202020204" pitchFamily="34" charset="0"/>
                <a:cs typeface="Arial" panose="020B0604020202020204" pitchFamily="34" charset="0"/>
              </a:rPr>
              <a:t>Childline</a:t>
            </a:r>
            <a:r>
              <a:rPr lang="en-GB" sz="2400" dirty="0">
                <a:latin typeface="Arial" panose="020B0604020202020204" pitchFamily="34" charset="0"/>
                <a:cs typeface="Arial" panose="020B0604020202020204" pitchFamily="34" charset="0"/>
              </a:rPr>
              <a:t> counselled 4,541 children last year (up by 13%).</a:t>
            </a:r>
          </a:p>
          <a:p>
            <a:pPr>
              <a:lnSpc>
                <a:spcPct val="100000"/>
              </a:lnSpc>
            </a:pPr>
            <a:r>
              <a:rPr lang="en-GB" sz="2400" dirty="0">
                <a:latin typeface="Arial" panose="020B0604020202020204" pitchFamily="34" charset="0"/>
                <a:cs typeface="Arial" panose="020B0604020202020204" pitchFamily="34" charset="0"/>
              </a:rPr>
              <a:t>Counselling for online bullying has increased by 88% in 5 years.</a:t>
            </a:r>
          </a:p>
          <a:p>
            <a:pPr>
              <a:lnSpc>
                <a:spcPct val="100000"/>
              </a:lnSpc>
            </a:pPr>
            <a:r>
              <a:rPr lang="en-GB" sz="2400" dirty="0">
                <a:latin typeface="Arial" panose="020B0604020202020204" pitchFamily="34" charset="0"/>
                <a:cs typeface="Arial" panose="020B0604020202020204" pitchFamily="34" charset="0"/>
              </a:rPr>
              <a:t>Children aged 5-15 are spending 3 hours per day on the internet and </a:t>
            </a:r>
            <a:r>
              <a:rPr lang="en-GB" sz="2400" dirty="0" err="1">
                <a:latin typeface="Arial" panose="020B0604020202020204" pitchFamily="34" charset="0"/>
                <a:cs typeface="Arial" panose="020B0604020202020204" pitchFamily="34" charset="0"/>
              </a:rPr>
              <a:t>Youtube</a:t>
            </a:r>
            <a:r>
              <a:rPr lang="en-GB" sz="2400" dirty="0">
                <a:latin typeface="Arial" panose="020B0604020202020204" pitchFamily="34" charset="0"/>
                <a:cs typeface="Arial" panose="020B0604020202020204" pitchFamily="34" charset="0"/>
              </a:rPr>
              <a:t> is taking ‘centre stage in children’s lives’. (</a:t>
            </a:r>
            <a:r>
              <a:rPr lang="en-GB" sz="2400" dirty="0" err="1">
                <a:latin typeface="Arial" panose="020B0604020202020204" pitchFamily="34" charset="0"/>
                <a:cs typeface="Arial" panose="020B0604020202020204" pitchFamily="34" charset="0"/>
              </a:rPr>
              <a:t>Childwise</a:t>
            </a:r>
            <a:r>
              <a:rPr lang="en-GB"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944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356" y="234566"/>
            <a:ext cx="10515600" cy="1325563"/>
          </a:xfrm>
        </p:spPr>
        <p:txBody>
          <a:bodyPr>
            <a:normAutofit/>
          </a:bodyPr>
          <a:lstStyle/>
          <a:p>
            <a:pPr algn="ctr"/>
            <a:r>
              <a:rPr lang="en-GB" sz="4000" b="1" dirty="0">
                <a:latin typeface="Arial" panose="020B0604020202020204" pitchFamily="34" charset="0"/>
                <a:cs typeface="Arial" panose="020B0604020202020204" pitchFamily="34" charset="0"/>
              </a:rPr>
              <a:t>SF: Peer on Peer Abuse Policy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and Guidance</a:t>
            </a:r>
          </a:p>
        </p:txBody>
      </p:sp>
      <p:pic>
        <p:nvPicPr>
          <p:cNvPr id="5" name="Content Placeholder 4"/>
          <p:cNvPicPr>
            <a:picLocks noGrp="1" noChangeAspect="1"/>
          </p:cNvPicPr>
          <p:nvPr>
            <p:ph idx="1"/>
          </p:nvPr>
        </p:nvPicPr>
        <p:blipFill rotWithShape="1">
          <a:blip r:embed="rId2"/>
          <a:srcRect l="19567" t="9079" r="21052" b="7956"/>
          <a:stretch/>
        </p:blipFill>
        <p:spPr>
          <a:xfrm>
            <a:off x="3298319" y="1925770"/>
            <a:ext cx="5153011" cy="4047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595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3148</Words>
  <Application>Microsoft Office PowerPoint</Application>
  <PresentationFormat>Widescreen</PresentationFormat>
  <Paragraphs>269</Paragraphs>
  <Slides>48</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ＭＳ Ｐゴシック</vt:lpstr>
      <vt:lpstr>Arial</vt:lpstr>
      <vt:lpstr>Calibri</vt:lpstr>
      <vt:lpstr>Calibri Light</vt:lpstr>
      <vt:lpstr>Times New Roman</vt:lpstr>
      <vt:lpstr>Office Theme</vt:lpstr>
      <vt:lpstr>PowerPoint Presentation</vt:lpstr>
      <vt:lpstr>PowerPoint Presentation</vt:lpstr>
      <vt:lpstr>Agenda</vt:lpstr>
      <vt:lpstr>                      Our Responsibilities </vt:lpstr>
      <vt:lpstr>Sexual Harassment in Schools  Dismissed as Banter </vt:lpstr>
      <vt:lpstr>Sexual Harassment in Schools continued </vt:lpstr>
      <vt:lpstr>PowerPoint Presentation</vt:lpstr>
      <vt:lpstr>Self Esteem, Self Harm and  Issues of Cyberbullying</vt:lpstr>
      <vt:lpstr>SF: Peer on Peer Abuse Policy  and Guidance</vt:lpstr>
      <vt:lpstr>The Policy</vt:lpstr>
      <vt:lpstr>Online Behaviours</vt:lpstr>
      <vt:lpstr>Changes in Children’s  Media Consumption</vt:lpstr>
      <vt:lpstr>What Are The Risks Online?</vt:lpstr>
      <vt:lpstr>Barnardo’s Survey on Online Grooming</vt:lpstr>
      <vt:lpstr>‘I saw your willy’ NSPCC</vt:lpstr>
      <vt:lpstr>‘Lucy and the boy’ NSPCC Share Aware</vt:lpstr>
      <vt:lpstr>What Makes Children More at Risk?</vt:lpstr>
      <vt:lpstr>How Can We Support Young People?</vt:lpstr>
      <vt:lpstr>How Can We Keep The Setting Safe  For Them and For Others?</vt:lpstr>
      <vt:lpstr>PowerPoint Presentation</vt:lpstr>
      <vt:lpstr>Sexting</vt:lpstr>
      <vt:lpstr>PowerPoint Presentation</vt:lpstr>
      <vt:lpstr> Definition of ‘Sexting’  (Youth Produced Sexual Imagery) </vt:lpstr>
      <vt:lpstr>Management of Incident's </vt:lpstr>
      <vt:lpstr>Assessing the Risks </vt:lpstr>
      <vt:lpstr>Outcome 21</vt:lpstr>
      <vt:lpstr>Searching, Screening and Confiscation (DFE)</vt:lpstr>
      <vt:lpstr>Searching, Screening &amp; Confiscation</vt:lpstr>
      <vt:lpstr>Serious Case Review - Child J</vt:lpstr>
      <vt:lpstr>PowerPoint Presentation</vt:lpstr>
      <vt:lpstr>PowerPoint Presentation</vt:lpstr>
      <vt:lpstr>PowerPoint Presentation</vt:lpstr>
      <vt:lpstr>What Can We Do In Our Setting  To Prevent Those Risks?</vt:lpstr>
      <vt:lpstr>What Can We Do At Home  To Prevent Those Risks?</vt:lpstr>
      <vt:lpstr>Consider</vt:lpstr>
      <vt:lpstr>Breck’s Story</vt:lpstr>
      <vt:lpstr>Breck’s Story</vt:lpstr>
      <vt:lpstr>What Went Wrong?</vt:lpstr>
      <vt:lpstr>Case study 1</vt:lpstr>
      <vt:lpstr>Consider</vt:lpstr>
      <vt:lpstr>How Can We Identify Risk/Vulnerability?</vt:lpstr>
      <vt:lpstr>Case Study 2</vt:lpstr>
      <vt:lpstr>PowerPoint Presentation</vt:lpstr>
      <vt:lpstr>Consider the ‘bubbles’ of safeguarding</vt:lpstr>
      <vt:lpstr>The ‘Hand Model’</vt:lpstr>
      <vt:lpstr>Making the Difference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SafeguardingFirst</dc:creator>
  <cp:lastModifiedBy>Helen.Hogan</cp:lastModifiedBy>
  <cp:revision>23</cp:revision>
  <dcterms:created xsi:type="dcterms:W3CDTF">2016-12-15T15:14:34Z</dcterms:created>
  <dcterms:modified xsi:type="dcterms:W3CDTF">2017-10-11T13:08:08Z</dcterms:modified>
</cp:coreProperties>
</file>